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304" r:id="rId6"/>
    <p:sldId id="30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07" r:id="rId22"/>
    <p:sldId id="308" r:id="rId23"/>
    <p:sldId id="275" r:id="rId24"/>
    <p:sldId id="276" r:id="rId25"/>
    <p:sldId id="277" r:id="rId26"/>
    <p:sldId id="311" r:id="rId27"/>
    <p:sldId id="294" r:id="rId28"/>
    <p:sldId id="295" r:id="rId29"/>
    <p:sldId id="296" r:id="rId30"/>
    <p:sldId id="297" r:id="rId31"/>
    <p:sldId id="306" r:id="rId32"/>
    <p:sldId id="288" r:id="rId33"/>
    <p:sldId id="289" r:id="rId34"/>
    <p:sldId id="278" r:id="rId35"/>
    <p:sldId id="290" r:id="rId36"/>
    <p:sldId id="312" r:id="rId37"/>
    <p:sldId id="291" r:id="rId38"/>
    <p:sldId id="292" r:id="rId39"/>
    <p:sldId id="293" r:id="rId40"/>
    <p:sldId id="298" r:id="rId41"/>
    <p:sldId id="299" r:id="rId42"/>
    <p:sldId id="300" r:id="rId43"/>
    <p:sldId id="301" r:id="rId44"/>
    <p:sldId id="302" r:id="rId45"/>
    <p:sldId id="303" r:id="rId46"/>
    <p:sldId id="310" r:id="rId47"/>
    <p:sldId id="309" r:id="rId48"/>
    <p:sldId id="280" r:id="rId49"/>
    <p:sldId id="281" r:id="rId50"/>
    <p:sldId id="282" r:id="rId51"/>
    <p:sldId id="283" r:id="rId52"/>
    <p:sldId id="284" r:id="rId53"/>
    <p:sldId id="285" r:id="rId54"/>
    <p:sldId id="286" r:id="rId55"/>
    <p:sldId id="287"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76" autoAdjust="0"/>
  </p:normalViewPr>
  <p:slideViewPr>
    <p:cSldViewPr snapToGrid="0">
      <p:cViewPr varScale="1">
        <p:scale>
          <a:sx n="68" d="100"/>
          <a:sy n="68" d="100"/>
        </p:scale>
        <p:origin x="3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20" name="Shape 2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2574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24909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29442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5"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pic>
        <p:nvPicPr>
          <p:cNvPr id="16" name="Image" descr="Image"/>
          <p:cNvPicPr>
            <a:picLocks noChangeAspect="1"/>
          </p:cNvPicPr>
          <p:nvPr/>
        </p:nvPicPr>
        <p:blipFill>
          <a:blip r:embed="rId2"/>
          <a:stretch>
            <a:fillRect/>
          </a:stretch>
        </p:blipFill>
        <p:spPr>
          <a:xfrm>
            <a:off x="5896744" y="5016500"/>
            <a:ext cx="6868247" cy="2074211"/>
          </a:xfrm>
          <a:prstGeom prst="rect">
            <a:avLst/>
          </a:prstGeom>
          <a:ln w="12700">
            <a:miter lim="400000"/>
          </a:ln>
        </p:spPr>
      </p:pic>
      <p:sp>
        <p:nvSpPr>
          <p:cNvPr id="1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6"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7" name="Image"/>
          <p:cNvSpPr>
            <a:spLocks noGrp="1"/>
          </p:cNvSpPr>
          <p:nvPr>
            <p:ph type="pic" idx="13"/>
          </p:nvPr>
        </p:nvSpPr>
        <p:spPr>
          <a:xfrm>
            <a:off x="6481167" y="-146050"/>
            <a:ext cx="6654801" cy="9906000"/>
          </a:xfrm>
          <a:prstGeom prst="rect">
            <a:avLst/>
          </a:prstGeom>
        </p:spPr>
        <p:txBody>
          <a:bodyPr lIns="91439" tIns="45719" rIns="91439" bIns="45719"/>
          <a:lstStyle/>
          <a:p>
            <a:endParaRPr/>
          </a:p>
        </p:txBody>
      </p:sp>
      <p:sp>
        <p:nvSpPr>
          <p:cNvPr id="108"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109" name="Body Level One…"/>
          <p:cNvSpPr txBox="1">
            <a:spLocks noGrp="1"/>
          </p:cNvSpPr>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17"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18" name="Image"/>
          <p:cNvSpPr>
            <a:spLocks noGrp="1"/>
          </p:cNvSpPr>
          <p:nvPr>
            <p:ph type="pic" sz="half" idx="13"/>
          </p:nvPr>
        </p:nvSpPr>
        <p:spPr>
          <a:xfrm>
            <a:off x="6040708" y="1640743"/>
            <a:ext cx="6962182" cy="4648201"/>
          </a:xfrm>
          <a:prstGeom prst="rect">
            <a:avLst/>
          </a:prstGeom>
        </p:spPr>
        <p:txBody>
          <a:bodyPr lIns="91439" tIns="45719" rIns="91439" bIns="45719"/>
          <a:lstStyle/>
          <a:p>
            <a:endParaRPr/>
          </a:p>
        </p:txBody>
      </p:sp>
      <p:sp>
        <p:nvSpPr>
          <p:cNvPr id="119" name="Image"/>
          <p:cNvSpPr>
            <a:spLocks noGrp="1"/>
          </p:cNvSpPr>
          <p:nvPr>
            <p:ph type="pic" sz="half" idx="14"/>
          </p:nvPr>
        </p:nvSpPr>
        <p:spPr>
          <a:xfrm>
            <a:off x="330200" y="1701800"/>
            <a:ext cx="6962495" cy="4648200"/>
          </a:xfrm>
          <a:prstGeom prst="rect">
            <a:avLst/>
          </a:prstGeom>
        </p:spPr>
        <p:txBody>
          <a:bodyPr lIns="91439" tIns="45719" rIns="91439" bIns="45719"/>
          <a:lstStyle/>
          <a:p>
            <a:endParaRPr/>
          </a:p>
        </p:txBody>
      </p:sp>
      <p:sp>
        <p:nvSpPr>
          <p:cNvPr id="120"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28"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9" name="Image"/>
          <p:cNvSpPr>
            <a:spLocks noGrp="1"/>
          </p:cNvSpPr>
          <p:nvPr>
            <p:ph type="pic" sz="half" idx="13"/>
          </p:nvPr>
        </p:nvSpPr>
        <p:spPr>
          <a:xfrm>
            <a:off x="-414201" y="1647535"/>
            <a:ext cx="7353301" cy="5362093"/>
          </a:xfrm>
          <a:prstGeom prst="rect">
            <a:avLst/>
          </a:prstGeom>
        </p:spPr>
        <p:txBody>
          <a:bodyPr lIns="91439" tIns="45719" rIns="91439" bIns="45719"/>
          <a:lstStyle/>
          <a:p>
            <a:endParaRPr/>
          </a:p>
        </p:txBody>
      </p:sp>
      <p:sp>
        <p:nvSpPr>
          <p:cNvPr id="130" name="Image"/>
          <p:cNvSpPr>
            <a:spLocks noGrp="1"/>
          </p:cNvSpPr>
          <p:nvPr>
            <p:ph type="pic" idx="14"/>
          </p:nvPr>
        </p:nvSpPr>
        <p:spPr>
          <a:xfrm>
            <a:off x="3792931" y="1077019"/>
            <a:ext cx="9017001" cy="6019801"/>
          </a:xfrm>
          <a:prstGeom prst="rect">
            <a:avLst/>
          </a:prstGeom>
        </p:spPr>
        <p:txBody>
          <a:bodyPr lIns="91439" tIns="45719" rIns="91439" bIns="45719"/>
          <a:lstStyle/>
          <a:p>
            <a:endParaRPr/>
          </a:p>
        </p:txBody>
      </p:sp>
      <p:sp>
        <p:nvSpPr>
          <p:cNvPr id="131"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39"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0" name="Image"/>
          <p:cNvSpPr>
            <a:spLocks noGrp="1"/>
          </p:cNvSpPr>
          <p:nvPr>
            <p:ph type="pic" idx="13"/>
          </p:nvPr>
        </p:nvSpPr>
        <p:spPr>
          <a:xfrm>
            <a:off x="-800100" y="509193"/>
            <a:ext cx="11041830" cy="8051801"/>
          </a:xfrm>
          <a:prstGeom prst="rect">
            <a:avLst/>
          </a:prstGeom>
        </p:spPr>
        <p:txBody>
          <a:bodyPr lIns="91439" tIns="45719" rIns="91439" bIns="45719"/>
          <a:lstStyle/>
          <a:p>
            <a:endParaRPr/>
          </a:p>
        </p:txBody>
      </p:sp>
      <p:sp>
        <p:nvSpPr>
          <p:cNvPr id="141" name="Image"/>
          <p:cNvSpPr>
            <a:spLocks noGrp="1"/>
          </p:cNvSpPr>
          <p:nvPr>
            <p:ph type="pic" idx="14"/>
          </p:nvPr>
        </p:nvSpPr>
        <p:spPr>
          <a:xfrm>
            <a:off x="6615466" y="-234950"/>
            <a:ext cx="5997853" cy="8928100"/>
          </a:xfrm>
          <a:prstGeom prst="rect">
            <a:avLst/>
          </a:prstGeom>
        </p:spPr>
        <p:txBody>
          <a:bodyPr lIns="91439" tIns="45719" rIns="91439" bIns="45719"/>
          <a:lstStyle/>
          <a:p>
            <a:endParaRPr/>
          </a:p>
        </p:txBody>
      </p:sp>
      <p:sp>
        <p:nvSpPr>
          <p:cNvPr id="142"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50"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1"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2" name="Image"/>
          <p:cNvSpPr>
            <a:spLocks noGrp="1"/>
          </p:cNvSpPr>
          <p:nvPr>
            <p:ph type="pic" sz="half" idx="13"/>
          </p:nvPr>
        </p:nvSpPr>
        <p:spPr>
          <a:xfrm>
            <a:off x="-3403600" y="1612900"/>
            <a:ext cx="8084864" cy="5397500"/>
          </a:xfrm>
          <a:prstGeom prst="rect">
            <a:avLst/>
          </a:prstGeom>
        </p:spPr>
        <p:txBody>
          <a:bodyPr lIns="91439" tIns="45719" rIns="91439" bIns="45719"/>
          <a:lstStyle/>
          <a:p>
            <a:endParaRPr/>
          </a:p>
        </p:txBody>
      </p:sp>
      <p:sp>
        <p:nvSpPr>
          <p:cNvPr id="153" name="Image"/>
          <p:cNvSpPr>
            <a:spLocks noGrp="1"/>
          </p:cNvSpPr>
          <p:nvPr>
            <p:ph type="pic" idx="14"/>
          </p:nvPr>
        </p:nvSpPr>
        <p:spPr>
          <a:xfrm>
            <a:off x="7009166" y="-1035050"/>
            <a:ext cx="5997853" cy="8928100"/>
          </a:xfrm>
          <a:prstGeom prst="rect">
            <a:avLst/>
          </a:prstGeom>
        </p:spPr>
        <p:txBody>
          <a:bodyPr lIns="91439" tIns="45719" rIns="91439" bIns="45719"/>
          <a:lstStyle/>
          <a:p>
            <a:endParaRPr/>
          </a:p>
        </p:txBody>
      </p:sp>
      <p:sp>
        <p:nvSpPr>
          <p:cNvPr id="154" name="Image"/>
          <p:cNvSpPr>
            <a:spLocks noGrp="1"/>
          </p:cNvSpPr>
          <p:nvPr>
            <p:ph type="pic" sz="half" idx="15"/>
          </p:nvPr>
        </p:nvSpPr>
        <p:spPr>
          <a:xfrm>
            <a:off x="3201348" y="1263662"/>
            <a:ext cx="7810501" cy="5695487"/>
          </a:xfrm>
          <a:prstGeom prst="rect">
            <a:avLst/>
          </a:prstGeom>
        </p:spPr>
        <p:txBody>
          <a:bodyPr lIns="91439" tIns="45719" rIns="91439" bIns="45719"/>
          <a:lstStyle/>
          <a:p>
            <a:endParaRPr/>
          </a:p>
        </p:txBody>
      </p:sp>
      <p:sp>
        <p:nvSpPr>
          <p:cNvPr id="155"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63" name="Image"/>
          <p:cNvSpPr>
            <a:spLocks noGrp="1"/>
          </p:cNvSpPr>
          <p:nvPr>
            <p:ph type="pic" idx="13"/>
          </p:nvPr>
        </p:nvSpPr>
        <p:spPr>
          <a:xfrm>
            <a:off x="241300" y="305993"/>
            <a:ext cx="12522202" cy="9131301"/>
          </a:xfrm>
          <a:prstGeom prst="rect">
            <a:avLst/>
          </a:prstGeom>
        </p:spPr>
        <p:txBody>
          <a:bodyPr lIns="91439" tIns="45719" rIns="91439" bIns="45719"/>
          <a:lstStyle/>
          <a:p>
            <a:endParaRPr/>
          </a:p>
        </p:txBody>
      </p:sp>
      <p:sp>
        <p:nvSpPr>
          <p:cNvPr id="164"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72"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3"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74" name="Image"/>
          <p:cNvSpPr>
            <a:spLocks noGrp="1"/>
          </p:cNvSpPr>
          <p:nvPr>
            <p:ph type="pic" idx="13"/>
          </p:nvPr>
        </p:nvSpPr>
        <p:spPr>
          <a:xfrm>
            <a:off x="506766" y="-234950"/>
            <a:ext cx="5997853" cy="8928100"/>
          </a:xfrm>
          <a:prstGeom prst="rect">
            <a:avLst/>
          </a:prstGeom>
        </p:spPr>
        <p:txBody>
          <a:bodyPr lIns="91439" tIns="45719" rIns="91439" bIns="45719"/>
          <a:lstStyle/>
          <a:p>
            <a:endParaRPr/>
          </a:p>
        </p:txBody>
      </p:sp>
      <p:sp>
        <p:nvSpPr>
          <p:cNvPr id="175" name="Image"/>
          <p:cNvSpPr>
            <a:spLocks noGrp="1"/>
          </p:cNvSpPr>
          <p:nvPr>
            <p:ph type="pic" sz="quarter" idx="14"/>
          </p:nvPr>
        </p:nvSpPr>
        <p:spPr>
          <a:xfrm>
            <a:off x="6634195" y="431800"/>
            <a:ext cx="5918201" cy="3951202"/>
          </a:xfrm>
          <a:prstGeom prst="rect">
            <a:avLst/>
          </a:prstGeom>
        </p:spPr>
        <p:txBody>
          <a:bodyPr lIns="91439" tIns="45719" rIns="91439" bIns="45719"/>
          <a:lstStyle/>
          <a:p>
            <a:endParaRPr/>
          </a:p>
        </p:txBody>
      </p:sp>
      <p:sp>
        <p:nvSpPr>
          <p:cNvPr id="176" name="Image"/>
          <p:cNvSpPr>
            <a:spLocks noGrp="1"/>
          </p:cNvSpPr>
          <p:nvPr>
            <p:ph type="pic" sz="half" idx="15"/>
          </p:nvPr>
        </p:nvSpPr>
        <p:spPr>
          <a:xfrm>
            <a:off x="5917141" y="4016137"/>
            <a:ext cx="6696170" cy="4470401"/>
          </a:xfrm>
          <a:prstGeom prst="rect">
            <a:avLst/>
          </a:prstGeom>
        </p:spPr>
        <p:txBody>
          <a:bodyPr lIns="91439" tIns="45719" rIns="91439" bIns="45719"/>
          <a:lstStyle/>
          <a:p>
            <a:endParaRPr/>
          </a:p>
        </p:txBody>
      </p:sp>
      <p:sp>
        <p:nvSpPr>
          <p:cNvPr id="177"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85"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6"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7"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8" name="Image"/>
          <p:cNvSpPr>
            <a:spLocks noGrp="1"/>
          </p:cNvSpPr>
          <p:nvPr>
            <p:ph type="pic" idx="13"/>
          </p:nvPr>
        </p:nvSpPr>
        <p:spPr>
          <a:xfrm>
            <a:off x="-800100" y="509193"/>
            <a:ext cx="11041829" cy="8051801"/>
          </a:xfrm>
          <a:prstGeom prst="rect">
            <a:avLst/>
          </a:prstGeom>
        </p:spPr>
        <p:txBody>
          <a:bodyPr lIns="91439" tIns="45719" rIns="91439" bIns="45719"/>
          <a:lstStyle/>
          <a:p>
            <a:endParaRPr/>
          </a:p>
        </p:txBody>
      </p:sp>
      <p:sp>
        <p:nvSpPr>
          <p:cNvPr id="189" name="Image"/>
          <p:cNvSpPr>
            <a:spLocks noGrp="1"/>
          </p:cNvSpPr>
          <p:nvPr>
            <p:ph type="pic" sz="quarter" idx="14"/>
          </p:nvPr>
        </p:nvSpPr>
        <p:spPr>
          <a:xfrm>
            <a:off x="8837910" y="3187700"/>
            <a:ext cx="3804471" cy="2540000"/>
          </a:xfrm>
          <a:prstGeom prst="rect">
            <a:avLst/>
          </a:prstGeom>
        </p:spPr>
        <p:txBody>
          <a:bodyPr lIns="91439" tIns="45719" rIns="91439" bIns="45719"/>
          <a:lstStyle/>
          <a:p>
            <a:endParaRPr/>
          </a:p>
        </p:txBody>
      </p:sp>
      <p:sp>
        <p:nvSpPr>
          <p:cNvPr id="190" name="Image"/>
          <p:cNvSpPr>
            <a:spLocks noGrp="1"/>
          </p:cNvSpPr>
          <p:nvPr>
            <p:ph type="pic" sz="quarter" idx="15"/>
          </p:nvPr>
        </p:nvSpPr>
        <p:spPr>
          <a:xfrm>
            <a:off x="8877302" y="5993009"/>
            <a:ext cx="3733801" cy="2492707"/>
          </a:xfrm>
          <a:prstGeom prst="rect">
            <a:avLst/>
          </a:prstGeom>
        </p:spPr>
        <p:txBody>
          <a:bodyPr lIns="91439" tIns="45719" rIns="91439" bIns="45719"/>
          <a:lstStyle/>
          <a:p>
            <a:endParaRPr/>
          </a:p>
        </p:txBody>
      </p:sp>
      <p:sp>
        <p:nvSpPr>
          <p:cNvPr id="191" name="Image"/>
          <p:cNvSpPr>
            <a:spLocks noGrp="1"/>
          </p:cNvSpPr>
          <p:nvPr>
            <p:ph type="pic" sz="quarter" idx="16"/>
          </p:nvPr>
        </p:nvSpPr>
        <p:spPr>
          <a:xfrm>
            <a:off x="9207500" y="-107950"/>
            <a:ext cx="3365500" cy="5009714"/>
          </a:xfrm>
          <a:prstGeom prst="rect">
            <a:avLst/>
          </a:prstGeom>
        </p:spPr>
        <p:txBody>
          <a:bodyPr lIns="91439" tIns="45719" rIns="91439" bIns="45719"/>
          <a:lstStyle/>
          <a:p>
            <a:endParaRPr/>
          </a:p>
        </p:txBody>
      </p:sp>
      <p:sp>
        <p:nvSpPr>
          <p:cNvPr id="192"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20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01" name="Title Text"/>
          <p:cNvSpPr txBox="1">
            <a:spLocks noGrp="1"/>
          </p:cNvSpPr>
          <p:nvPr>
            <p:ph type="title"/>
          </p:nvPr>
        </p:nvSpPr>
        <p:spPr>
          <a:prstGeom prst="rect">
            <a:avLst/>
          </a:prstGeom>
        </p:spPr>
        <p:txBody>
          <a:bodyPr/>
          <a:lstStyle/>
          <a:p>
            <a:r>
              <a:t>Title Text</a:t>
            </a:r>
          </a:p>
        </p:txBody>
      </p:sp>
      <p:sp>
        <p:nvSpPr>
          <p:cNvPr id="202" name="Body Level One…"/>
          <p:cNvSpPr txBox="1">
            <a:spLocks noGrp="1"/>
          </p:cNvSpPr>
          <p:nvPr>
            <p:ph type="body" sz="half" idx="1"/>
          </p:nvPr>
        </p:nvSpPr>
        <p:spPr>
          <a:xfrm>
            <a:off x="571500" y="2324100"/>
            <a:ext cx="5080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210"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1" name="Title Text"/>
          <p:cNvSpPr txBox="1">
            <a:spLocks noGrp="1"/>
          </p:cNvSpPr>
          <p:nvPr>
            <p:ph type="title"/>
          </p:nvPr>
        </p:nvSpPr>
        <p:spPr>
          <a:prstGeom prst="rect">
            <a:avLst/>
          </a:prstGeom>
        </p:spPr>
        <p:txBody>
          <a:bodyPr/>
          <a:lstStyle/>
          <a:p>
            <a:r>
              <a:t>Title Text</a:t>
            </a:r>
          </a:p>
        </p:txBody>
      </p:sp>
      <p:sp>
        <p:nvSpPr>
          <p:cNvPr id="212" name="Body Level One…"/>
          <p:cNvSpPr txBox="1">
            <a:spLocks noGrp="1"/>
          </p:cNvSpPr>
          <p:nvPr>
            <p:ph type="body" sz="half" idx="1"/>
          </p:nvPr>
        </p:nvSpPr>
        <p:spPr>
          <a:xfrm>
            <a:off x="8369300" y="2324100"/>
            <a:ext cx="4064000" cy="6565900"/>
          </a:xfrm>
          <a:prstGeom prst="rect">
            <a:avLst/>
          </a:prstGeom>
        </p:spPr>
        <p:txBody>
          <a:bodyPr/>
          <a:lstStyle>
            <a:lvl1pPr>
              <a:spcBef>
                <a:spcPts val="4800"/>
              </a:spcBef>
              <a:defRPr>
                <a:solidFill>
                  <a:srgbClr val="747474"/>
                </a:solidFill>
              </a:defRPr>
            </a:lvl1pPr>
            <a:lvl2pPr>
              <a:spcBef>
                <a:spcPts val="4800"/>
              </a:spcBef>
              <a:defRPr>
                <a:solidFill>
                  <a:srgbClr val="747474"/>
                </a:solidFill>
              </a:defRPr>
            </a:lvl2pPr>
            <a:lvl3pPr>
              <a:spcBef>
                <a:spcPts val="4800"/>
              </a:spcBef>
              <a:defRPr>
                <a:solidFill>
                  <a:srgbClr val="747474"/>
                </a:solidFill>
              </a:defRPr>
            </a:lvl3pPr>
            <a:lvl4pPr>
              <a:spcBef>
                <a:spcPts val="4800"/>
              </a:spcBef>
              <a:defRPr>
                <a:solidFill>
                  <a:srgbClr val="747474"/>
                </a:solidFill>
              </a:defRPr>
            </a:lvl4pPr>
            <a:lvl5pPr>
              <a:spcBef>
                <a:spcPts val="48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33" name="Title Text"/>
          <p:cNvSpPr txBox="1">
            <a:spLocks noGrp="1"/>
          </p:cNvSpPr>
          <p:nvPr>
            <p:ph type="title"/>
          </p:nvPr>
        </p:nvSpPr>
        <p:spPr>
          <a:prstGeom prst="rect">
            <a:avLst/>
          </a:prstGeom>
        </p:spPr>
        <p:txBody>
          <a:bodyPr/>
          <a:lstStyle/>
          <a:p>
            <a:r>
              <a:t>Title Text</a:t>
            </a:r>
          </a:p>
        </p:txBody>
      </p:sp>
      <p:sp>
        <p:nvSpPr>
          <p:cNvPr id="34" name="Body Level One…"/>
          <p:cNvSpPr txBox="1">
            <a:spLocks noGrp="1"/>
          </p:cNvSpPr>
          <p:nvPr>
            <p:ph type="body" idx="1"/>
          </p:nvPr>
        </p:nvSpPr>
        <p:spPr>
          <a:prstGeom prst="rect">
            <a:avLst/>
          </a:prstGeom>
        </p:spPr>
        <p:txBody>
          <a:bodyPr numCol="2" spcCol="593090"/>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ster #20">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idx="1"/>
          </p:nvPr>
        </p:nvSpPr>
        <p:spPr>
          <a:prstGeom prst="rect">
            <a:avLst/>
          </a:prstGeom>
        </p:spPr>
        <p:txBody>
          <a:bodyPr numCol="2" spcCol="593090"/>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60" name="Image" descr="Image"/>
          <p:cNvPicPr>
            <a:picLocks noChangeAspect="1"/>
          </p:cNvPicPr>
          <p:nvPr/>
        </p:nvPicPr>
        <p:blipFill>
          <a:blip r:embed="rId2"/>
          <a:stretch>
            <a:fillRect/>
          </a:stretch>
        </p:blipFill>
        <p:spPr>
          <a:xfrm>
            <a:off x="10096955" y="901831"/>
            <a:ext cx="2354952" cy="711197"/>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76" name="Title Text"/>
          <p:cNvSpPr txBox="1">
            <a:spLocks noGrp="1"/>
          </p:cNvSpPr>
          <p:nvPr>
            <p:ph type="title"/>
          </p:nvPr>
        </p:nvSpPr>
        <p:spPr>
          <a:xfrm>
            <a:off x="571500" y="3708400"/>
            <a:ext cx="11861800" cy="2336800"/>
          </a:xfrm>
          <a:prstGeom prst="rect">
            <a:avLst/>
          </a:prstGeom>
        </p:spPr>
        <p:txBody>
          <a:bodyPr anchor="ctr"/>
          <a:lstStyle/>
          <a:p>
            <a:r>
              <a:t>Title Text</a:t>
            </a:r>
          </a:p>
        </p:txBody>
      </p:sp>
      <p:sp>
        <p:nvSpPr>
          <p:cNvPr id="77"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84"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5" name="Image"/>
          <p:cNvSpPr>
            <a:spLocks noGrp="1"/>
          </p:cNvSpPr>
          <p:nvPr>
            <p:ph type="pic" idx="13"/>
          </p:nvPr>
        </p:nvSpPr>
        <p:spPr>
          <a:xfrm>
            <a:off x="-101600" y="0"/>
            <a:ext cx="13106400" cy="8750300"/>
          </a:xfrm>
          <a:prstGeom prst="rect">
            <a:avLst/>
          </a:prstGeom>
        </p:spPr>
        <p:txBody>
          <a:bodyPr lIns="91439" tIns="45719" rIns="91439" bIns="45719"/>
          <a:lstStyle/>
          <a:p>
            <a:endParaRPr/>
          </a:p>
        </p:txBody>
      </p:sp>
      <p:sp>
        <p:nvSpPr>
          <p:cNvPr id="86"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87"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95"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6" name="Image"/>
          <p:cNvSpPr>
            <a:spLocks noGrp="1"/>
          </p:cNvSpPr>
          <p:nvPr>
            <p:ph type="pic" idx="13"/>
          </p:nvPr>
        </p:nvSpPr>
        <p:spPr>
          <a:xfrm>
            <a:off x="6481167" y="-146050"/>
            <a:ext cx="6654801" cy="9906000"/>
          </a:xfrm>
          <a:prstGeom prst="rect">
            <a:avLst/>
          </a:prstGeom>
        </p:spPr>
        <p:txBody>
          <a:bodyPr lIns="91439" tIns="45719" rIns="91439" bIns="45719"/>
          <a:lstStyle/>
          <a:p>
            <a:endParaRPr/>
          </a:p>
        </p:txBody>
      </p:sp>
      <p:sp>
        <p:nvSpPr>
          <p:cNvPr id="97" name="Title Text"/>
          <p:cNvSpPr txBox="1">
            <a:spLocks noGrp="1"/>
          </p:cNvSpPr>
          <p:nvPr>
            <p:ph type="title"/>
          </p:nvPr>
        </p:nvSpPr>
        <p:spPr>
          <a:xfrm>
            <a:off x="571500" y="1320800"/>
            <a:ext cx="5080000" cy="3175000"/>
          </a:xfrm>
          <a:prstGeom prst="rect">
            <a:avLst/>
          </a:prstGeom>
        </p:spPr>
        <p:txBody>
          <a:bodyPr/>
          <a:lstStyle/>
          <a:p>
            <a:r>
              <a:t>Title Text</a:t>
            </a:r>
          </a:p>
        </p:txBody>
      </p:sp>
      <p:sp>
        <p:nvSpPr>
          <p:cNvPr id="98" name="Body Level One…"/>
          <p:cNvSpPr txBox="1">
            <a:spLocks noGrp="1"/>
          </p:cNvSpPr>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xfrm>
            <a:off x="5080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p>
            <a:r>
              <a:t>Title Text</a:t>
            </a:r>
          </a:p>
        </p:txBody>
      </p:sp>
      <p:sp>
        <p:nvSpPr>
          <p:cNvPr id="4" name="Body Level One…"/>
          <p:cNvSpPr txBox="1">
            <a:spLocks noGrp="1"/>
          </p:cNvSpPr>
          <p:nvPr>
            <p:ph type="body" idx="1"/>
          </p:nvPr>
        </p:nvSpPr>
        <p:spPr>
          <a:xfrm>
            <a:off x="571500" y="2324100"/>
            <a:ext cx="11861800" cy="6565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pic>
        <p:nvPicPr>
          <p:cNvPr id="5" name="Image" descr="Image"/>
          <p:cNvPicPr>
            <a:picLocks noChangeAspect="1"/>
          </p:cNvPicPr>
          <p:nvPr/>
        </p:nvPicPr>
        <p:blipFill>
          <a:blip r:embed="rId21"/>
          <a:stretch>
            <a:fillRect/>
          </a:stretch>
        </p:blipFill>
        <p:spPr>
          <a:xfrm>
            <a:off x="10096955" y="901831"/>
            <a:ext cx="2354952" cy="711197"/>
          </a:xfrm>
          <a:prstGeom prst="rect">
            <a:avLst/>
          </a:prstGeom>
          <a:ln w="12700">
            <a:miter lim="400000"/>
          </a:ln>
        </p:spPr>
      </p:pic>
      <p:sp>
        <p:nvSpPr>
          <p:cNvPr id="6" name="Slide Number"/>
          <p:cNvSpPr txBox="1">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mn-lt"/>
                <a:ea typeface="+mn-ea"/>
                <a:cs typeface="+mn-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j-lt"/>
          <a:ea typeface="+mj-ea"/>
          <a:cs typeface="+mj-cs"/>
          <a:sym typeface="Helvetica Neue Light"/>
        </a:defRPr>
      </a:lvl9pPr>
    </p:titleStyle>
    <p:body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Relationship Id="rId3" Type="http://schemas.openxmlformats.org/officeDocument/2006/relationships/image" Target="../media/image2.png"/><Relationship Id="rId7" Type="http://schemas.openxmlformats.org/officeDocument/2006/relationships/hyperlink" Target="https://github.com/danpa32" TargetMode="External"/><Relationship Id="rId12"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wasadigi" TargetMode="External"/><Relationship Id="rId11" Type="http://schemas.openxmlformats.org/officeDocument/2006/relationships/image" Target="../media/image5.tif"/><Relationship Id="rId5" Type="http://schemas.openxmlformats.org/officeDocument/2006/relationships/image" Target="../media/image3.png"/><Relationship Id="rId10" Type="http://schemas.openxmlformats.org/officeDocument/2006/relationships/hyperlink" Target="https://github.com/jehrensb" TargetMode="External"/><Relationship Id="rId4" Type="http://schemas.openxmlformats.org/officeDocument/2006/relationships/hyperlink" Target="https://github.com/edri" TargetMode="External"/><Relationship Id="rId9" Type="http://schemas.openxmlformats.org/officeDocument/2006/relationships/hyperlink" Target="https://github.com/swerk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www.youtube.com/playlist?list=PLfKkysTy70QaSEH6AqwIzVqHJKId73sqR" TargetMode="External"/><Relationship Id="rId7" Type="http://schemas.openxmlformats.org/officeDocument/2006/relationships/image" Target="../media/image7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github.com/jehrensb/Teaching-HEIGVD-RES-2021"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SoftEng-HEIGVD/Teaching-HEIGVD-RES-2021"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t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gitbranching.js.org/"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guides.beanstalkapp.com/version-control/git-on-windows.html#installing-ssh-keys" TargetMode="Externa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s://help.github.com/articles/set-up-git" TargetMode="External"/><Relationship Id="rId5" Type="http://schemas.openxmlformats.org/officeDocument/2006/relationships/hyperlink" Target="http://git-scm.com/book/en/Getting-Started-Installing-Git" TargetMode="External"/><Relationship Id="rId4" Type="http://schemas.openxmlformats.org/officeDocument/2006/relationships/hyperlink" Target="http://git-scm.com/downloa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git-scm.com/book/en/Git-Basics-Recording-Changes-to-the-Repositor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learngitbranching.js.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hyperlink" Target="https://github.com/settings/profile" TargetMode="External"/><Relationship Id="rId7" Type="http://schemas.openxmlformats.org/officeDocument/2006/relationships/image" Target="../media/image82.jpeg"/><Relationship Id="rId2" Type="http://schemas.openxmlformats.org/officeDocument/2006/relationships/hyperlink" Target="http://livepage.apple.com/" TargetMode="External"/><Relationship Id="rId1" Type="http://schemas.openxmlformats.org/officeDocument/2006/relationships/slideLayout" Target="../slideLayouts/slideLayout2.xml"/><Relationship Id="rId6" Type="http://schemas.openxmlformats.org/officeDocument/2006/relationships/hyperlink" Target="http://msysgit.github.io/" TargetMode="External"/><Relationship Id="rId5" Type="http://schemas.openxmlformats.org/officeDocument/2006/relationships/hyperlink" Target="https://help.github.com/articles/generating-ssh-keys" TargetMode="External"/><Relationship Id="rId4" Type="http://schemas.openxmlformats.org/officeDocument/2006/relationships/hyperlink" Target="https://github.com/settings/ssh" TargetMode="Externa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mailto:git@github.com" TargetMode="Externa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34.xml.rels><?xml version="1.0" encoding="UTF-8" standalone="yes"?>
<Relationships xmlns="http://schemas.openxmlformats.org/package/2006/relationships"><Relationship Id="rId3" Type="http://schemas.openxmlformats.org/officeDocument/2006/relationships/hyperlink" Target="https://forms.gle/xJzSf68Mc6orx5yx7" TargetMode="External"/><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illustrated-git.readthedocs.org/en/latest/" TargetMode="Externa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bramus.github.io/ws2-sws-course-materials/xx.git.html#/4/1"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t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Welcome to RES 2021 RES, Lecture 00"/>
          <p:cNvSpPr txBox="1">
            <a:spLocks noGrp="1"/>
          </p:cNvSpPr>
          <p:nvPr>
            <p:ph type="ctrTitle"/>
          </p:nvPr>
        </p:nvSpPr>
        <p:spPr>
          <a:prstGeom prst="rect">
            <a:avLst/>
          </a:prstGeom>
        </p:spPr>
        <p:txBody>
          <a:bodyPr/>
          <a:lstStyle/>
          <a:p>
            <a:pPr>
              <a:defRPr sz="6400"/>
            </a:pPr>
            <a:r>
              <a:t>Welcome to RES 2021</a:t>
            </a:r>
          </a:p>
          <a:p>
            <a:pPr>
              <a:defRPr sz="3000"/>
            </a:pPr>
            <a:r>
              <a:t>RES, Lecture 00</a:t>
            </a:r>
          </a:p>
        </p:txBody>
      </p:sp>
      <p:sp>
        <p:nvSpPr>
          <p:cNvPr id="223" name="Olivier Liechti…"/>
          <p:cNvSpPr txBox="1">
            <a:spLocks noGrp="1"/>
          </p:cNvSpPr>
          <p:nvPr>
            <p:ph type="subTitle" sz="half" idx="1"/>
          </p:nvPr>
        </p:nvSpPr>
        <p:spPr>
          <a:prstGeom prst="rect">
            <a:avLst/>
          </a:prstGeom>
        </p:spPr>
        <p:txBody>
          <a:bodyPr/>
          <a:lstStyle/>
          <a:p>
            <a:r>
              <a:rPr dirty="0"/>
              <a:t>Olivier Liechti</a:t>
            </a:r>
          </a:p>
          <a:p>
            <a:r>
              <a:rPr b="1" dirty="0"/>
              <a:t>Juergen Ehrensberger</a:t>
            </a:r>
          </a:p>
          <a:p>
            <a:r>
              <a:rPr b="1" dirty="0"/>
              <a:t>Miguel Santamaria</a:t>
            </a:r>
          </a:p>
          <a:p>
            <a:r>
              <a:rPr dirty="0"/>
              <a:t>Daniel Palumbo</a:t>
            </a:r>
          </a:p>
          <a:p>
            <a:r>
              <a:rPr dirty="0"/>
              <a:t>James Smith</a:t>
            </a:r>
          </a:p>
        </p:txBody>
      </p:sp>
      <p:pic>
        <p:nvPicPr>
          <p:cNvPr id="224" name="Image" descr="Image"/>
          <p:cNvPicPr>
            <a:picLocks noChangeAspect="1"/>
          </p:cNvPicPr>
          <p:nvPr/>
        </p:nvPicPr>
        <p:blipFill>
          <a:blip r:embed="rId3"/>
          <a:stretch>
            <a:fillRect/>
          </a:stretch>
        </p:blipFill>
        <p:spPr>
          <a:xfrm>
            <a:off x="6064208" y="7637978"/>
            <a:ext cx="1272541" cy="1272541"/>
          </a:xfrm>
          <a:prstGeom prst="rect">
            <a:avLst/>
          </a:prstGeom>
          <a:ln w="12700">
            <a:miter lim="400000"/>
          </a:ln>
        </p:spPr>
      </p:pic>
      <p:sp>
        <p:nvSpPr>
          <p:cNvPr id="225" name="https://github.com/edri"/>
          <p:cNvSpPr txBox="1"/>
          <p:nvPr/>
        </p:nvSpPr>
        <p:spPr>
          <a:xfrm>
            <a:off x="5760995" y="9020127"/>
            <a:ext cx="1878966" cy="312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u="sng">
                <a:hlinkClick r:id="rId4"/>
              </a:defRPr>
            </a:lvl1pPr>
          </a:lstStyle>
          <a:p>
            <a:pPr>
              <a:defRPr u="none"/>
            </a:pPr>
            <a:r>
              <a:rPr u="sng" dirty="0">
                <a:hlinkClick r:id="rId4"/>
              </a:rPr>
              <a:t>https://github.com/edri</a:t>
            </a:r>
          </a:p>
        </p:txBody>
      </p:sp>
      <p:pic>
        <p:nvPicPr>
          <p:cNvPr id="226" name="Image" descr="Image"/>
          <p:cNvPicPr>
            <a:picLocks noChangeAspect="1"/>
          </p:cNvPicPr>
          <p:nvPr/>
        </p:nvPicPr>
        <p:blipFill>
          <a:blip r:embed="rId5"/>
          <a:stretch>
            <a:fillRect/>
          </a:stretch>
        </p:blipFill>
        <p:spPr>
          <a:xfrm>
            <a:off x="1102033" y="7637978"/>
            <a:ext cx="1272541" cy="1272541"/>
          </a:xfrm>
          <a:prstGeom prst="rect">
            <a:avLst/>
          </a:prstGeom>
          <a:ln w="12700">
            <a:miter lim="400000"/>
          </a:ln>
        </p:spPr>
      </p:pic>
      <p:sp>
        <p:nvSpPr>
          <p:cNvPr id="227" name="https://github.com/wasadigi"/>
          <p:cNvSpPr txBox="1"/>
          <p:nvPr/>
        </p:nvSpPr>
        <p:spPr>
          <a:xfrm>
            <a:off x="649000" y="9020127"/>
            <a:ext cx="2264259" cy="312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u="sng">
                <a:hlinkClick r:id="rId6"/>
              </a:defRPr>
            </a:lvl1pPr>
          </a:lstStyle>
          <a:p>
            <a:pPr>
              <a:defRPr u="none"/>
            </a:pPr>
            <a:r>
              <a:rPr u="sng">
                <a:hlinkClick r:id="rId6"/>
              </a:rPr>
              <a:t>https://github.com/wasadigi</a:t>
            </a:r>
          </a:p>
        </p:txBody>
      </p:sp>
      <p:sp>
        <p:nvSpPr>
          <p:cNvPr id="228" name="https://github.com/danpa32"/>
          <p:cNvSpPr txBox="1"/>
          <p:nvPr/>
        </p:nvSpPr>
        <p:spPr>
          <a:xfrm>
            <a:off x="8042769" y="9020127"/>
            <a:ext cx="2277593" cy="312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u="sng">
                <a:hlinkClick r:id="rId7"/>
              </a:defRPr>
            </a:lvl1pPr>
          </a:lstStyle>
          <a:p>
            <a:pPr>
              <a:defRPr u="none"/>
            </a:pPr>
            <a:r>
              <a:rPr u="sng">
                <a:hlinkClick r:id="rId7"/>
              </a:rPr>
              <a:t>https://github.com/danpa32</a:t>
            </a:r>
          </a:p>
        </p:txBody>
      </p:sp>
      <p:pic>
        <p:nvPicPr>
          <p:cNvPr id="229" name="Image" descr="Image"/>
          <p:cNvPicPr>
            <a:picLocks noChangeAspect="1"/>
          </p:cNvPicPr>
          <p:nvPr/>
        </p:nvPicPr>
        <p:blipFill>
          <a:blip r:embed="rId8"/>
          <a:stretch>
            <a:fillRect/>
          </a:stretch>
        </p:blipFill>
        <p:spPr>
          <a:xfrm>
            <a:off x="8545295" y="7611410"/>
            <a:ext cx="1272541" cy="1272541"/>
          </a:xfrm>
          <a:prstGeom prst="rect">
            <a:avLst/>
          </a:prstGeom>
          <a:ln w="12700">
            <a:miter lim="400000"/>
          </a:ln>
        </p:spPr>
      </p:pic>
      <p:sp>
        <p:nvSpPr>
          <p:cNvPr id="230" name="https://github.com/swerky"/>
          <p:cNvSpPr txBox="1"/>
          <p:nvPr/>
        </p:nvSpPr>
        <p:spPr>
          <a:xfrm>
            <a:off x="10596399" y="9020127"/>
            <a:ext cx="2132508" cy="312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u="sng">
                <a:hlinkClick r:id="rId9"/>
              </a:defRPr>
            </a:lvl1pPr>
          </a:lstStyle>
          <a:p>
            <a:pPr>
              <a:defRPr u="none"/>
            </a:pPr>
            <a:r>
              <a:rPr u="sng">
                <a:hlinkClick r:id="rId9"/>
              </a:rPr>
              <a:t>https://github.com/swerky</a:t>
            </a:r>
          </a:p>
        </p:txBody>
      </p:sp>
      <p:sp>
        <p:nvSpPr>
          <p:cNvPr id="231" name="https://github.com/jehrensb"/>
          <p:cNvSpPr txBox="1"/>
          <p:nvPr/>
        </p:nvSpPr>
        <p:spPr>
          <a:xfrm>
            <a:off x="3097130" y="9020127"/>
            <a:ext cx="2244522" cy="312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00" u="sng">
                <a:hlinkClick r:id="rId10"/>
              </a:defRPr>
            </a:lvl1pPr>
          </a:lstStyle>
          <a:p>
            <a:pPr>
              <a:defRPr u="none"/>
            </a:pPr>
            <a:r>
              <a:rPr u="sng">
                <a:hlinkClick r:id="rId10"/>
              </a:rPr>
              <a:t>https://github.com/jehrensb</a:t>
            </a:r>
          </a:p>
        </p:txBody>
      </p:sp>
      <p:pic>
        <p:nvPicPr>
          <p:cNvPr id="232" name="Image" descr="Image"/>
          <p:cNvPicPr>
            <a:picLocks noChangeAspect="1"/>
          </p:cNvPicPr>
          <p:nvPr/>
        </p:nvPicPr>
        <p:blipFill>
          <a:blip r:embed="rId11"/>
          <a:stretch>
            <a:fillRect/>
          </a:stretch>
        </p:blipFill>
        <p:spPr>
          <a:xfrm>
            <a:off x="11026383" y="7611410"/>
            <a:ext cx="1272540" cy="1272541"/>
          </a:xfrm>
          <a:prstGeom prst="rect">
            <a:avLst/>
          </a:prstGeom>
          <a:ln w="12700">
            <a:miter lim="400000"/>
          </a:ln>
        </p:spPr>
      </p:pic>
      <p:pic>
        <p:nvPicPr>
          <p:cNvPr id="233" name="Image" descr="Image"/>
          <p:cNvPicPr>
            <a:picLocks noChangeAspect="1"/>
          </p:cNvPicPr>
          <p:nvPr/>
        </p:nvPicPr>
        <p:blipFill>
          <a:blip r:embed="rId12"/>
          <a:stretch>
            <a:fillRect/>
          </a:stretch>
        </p:blipFill>
        <p:spPr>
          <a:xfrm>
            <a:off x="3583120" y="7611410"/>
            <a:ext cx="1272541" cy="127254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re are plenty of opportunities!"/>
          <p:cNvSpPr txBox="1">
            <a:spLocks noGrp="1"/>
          </p:cNvSpPr>
          <p:nvPr>
            <p:ph type="title"/>
          </p:nvPr>
        </p:nvSpPr>
        <p:spPr>
          <a:prstGeom prst="rect">
            <a:avLst/>
          </a:prstGeom>
        </p:spPr>
        <p:txBody>
          <a:bodyPr/>
          <a:lstStyle/>
          <a:p>
            <a:r>
              <a:t>There are plenty of opportunities!</a:t>
            </a:r>
          </a:p>
        </p:txBody>
      </p:sp>
      <p:pic>
        <p:nvPicPr>
          <p:cNvPr id="298" name="Image" descr="Image"/>
          <p:cNvPicPr>
            <a:picLocks noChangeAspect="1"/>
          </p:cNvPicPr>
          <p:nvPr/>
        </p:nvPicPr>
        <p:blipFill>
          <a:blip r:embed="rId2"/>
          <a:stretch>
            <a:fillRect/>
          </a:stretch>
        </p:blipFill>
        <p:spPr>
          <a:xfrm>
            <a:off x="1665079" y="2209927"/>
            <a:ext cx="9674642" cy="646417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ourse Objectives"/>
          <p:cNvSpPr txBox="1">
            <a:spLocks noGrp="1"/>
          </p:cNvSpPr>
          <p:nvPr>
            <p:ph type="title"/>
          </p:nvPr>
        </p:nvSpPr>
        <p:spPr>
          <a:xfrm>
            <a:off x="571500" y="127000"/>
            <a:ext cx="11861800" cy="2336800"/>
          </a:xfrm>
          <a:prstGeom prst="rect">
            <a:avLst/>
          </a:prstGeom>
        </p:spPr>
        <p:txBody>
          <a:bodyPr/>
          <a:lstStyle>
            <a:lvl1pPr algn="ctr">
              <a:defRPr sz="6000"/>
            </a:lvl1pPr>
          </a:lstStyle>
          <a:p>
            <a:r>
              <a:t>Course Objectives</a:t>
            </a:r>
          </a:p>
        </p:txBody>
      </p:sp>
      <p:pic>
        <p:nvPicPr>
          <p:cNvPr id="301" name="Image" descr="Image"/>
          <p:cNvPicPr>
            <a:picLocks noChangeAspect="1"/>
          </p:cNvPicPr>
          <p:nvPr/>
        </p:nvPicPr>
        <p:blipFill>
          <a:blip r:embed="rId2"/>
          <a:stretch>
            <a:fillRect/>
          </a:stretch>
        </p:blipFill>
        <p:spPr>
          <a:xfrm>
            <a:off x="4068853" y="2811677"/>
            <a:ext cx="4867094" cy="486709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S…"/>
          <p:cNvSpPr/>
          <p:nvPr/>
        </p:nvSpPr>
        <p:spPr>
          <a:xfrm>
            <a:off x="4392030" y="1521445"/>
            <a:ext cx="2667001" cy="2149079"/>
          </a:xfrm>
          <a:prstGeom prst="rect">
            <a:avLst/>
          </a:prstGeom>
          <a:solidFill>
            <a:schemeClr val="accent2">
              <a:hueOff val="-2473792"/>
              <a:satOff val="-50209"/>
              <a:lumOff val="23543"/>
            </a:schemeClr>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b="1">
                <a:latin typeface="+mn-lt"/>
                <a:ea typeface="+mn-ea"/>
                <a:cs typeface="+mn-cs"/>
                <a:sym typeface="Helvetica Neue"/>
              </a:defRPr>
            </a:pPr>
            <a:r>
              <a:t>RES</a:t>
            </a:r>
          </a:p>
          <a:p>
            <a:pPr>
              <a:defRPr sz="3600"/>
            </a:pPr>
            <a:r>
              <a:t>2 + 2</a:t>
            </a:r>
          </a:p>
        </p:txBody>
      </p:sp>
      <p:sp>
        <p:nvSpPr>
          <p:cNvPr id="304" name="TWEB…"/>
          <p:cNvSpPr/>
          <p:nvPr/>
        </p:nvSpPr>
        <p:spPr>
          <a:xfrm>
            <a:off x="1120784" y="5022538"/>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b="1">
                <a:latin typeface="+mn-lt"/>
                <a:ea typeface="+mn-ea"/>
                <a:cs typeface="+mn-cs"/>
                <a:sym typeface="Helvetica Neue"/>
              </a:defRPr>
            </a:pPr>
            <a:r>
              <a:t>TWEB</a:t>
            </a:r>
          </a:p>
          <a:p>
            <a:pPr>
              <a:defRPr sz="3600"/>
            </a:pPr>
            <a:r>
              <a:t>3 + 3</a:t>
            </a:r>
          </a:p>
          <a:p>
            <a:pPr>
              <a:defRPr sz="2200" i="1">
                <a:latin typeface="+mn-lt"/>
                <a:ea typeface="+mn-ea"/>
                <a:cs typeface="+mn-cs"/>
                <a:sym typeface="Helvetica Neue"/>
              </a:defRPr>
            </a:pPr>
            <a:r>
              <a:t>IL + TS</a:t>
            </a:r>
          </a:p>
        </p:txBody>
      </p:sp>
      <p:sp>
        <p:nvSpPr>
          <p:cNvPr id="305" name="AMT…"/>
          <p:cNvSpPr/>
          <p:nvPr/>
        </p:nvSpPr>
        <p:spPr>
          <a:xfrm>
            <a:off x="8258687" y="4544045"/>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b="1">
                <a:latin typeface="+mn-lt"/>
                <a:ea typeface="+mn-ea"/>
                <a:cs typeface="+mn-cs"/>
                <a:sym typeface="Helvetica Neue"/>
              </a:defRPr>
            </a:pPr>
            <a:r>
              <a:t>AMT</a:t>
            </a:r>
          </a:p>
          <a:p>
            <a:pPr>
              <a:defRPr sz="3600"/>
            </a:pPr>
            <a:r>
              <a:t>3 + 3</a:t>
            </a:r>
          </a:p>
          <a:p>
            <a:pPr>
              <a:defRPr sz="2200" i="1">
                <a:latin typeface="+mn-lt"/>
                <a:ea typeface="+mn-ea"/>
                <a:cs typeface="+mn-cs"/>
                <a:sym typeface="Helvetica Neue"/>
              </a:defRPr>
            </a:pPr>
            <a:r>
              <a:t>IL + TR + TS</a:t>
            </a:r>
          </a:p>
        </p:txBody>
      </p:sp>
      <p:pic>
        <p:nvPicPr>
          <p:cNvPr id="306" name="Image" descr="Image"/>
          <p:cNvPicPr>
            <a:picLocks noChangeAspect="1"/>
          </p:cNvPicPr>
          <p:nvPr/>
        </p:nvPicPr>
        <p:blipFill>
          <a:blip r:embed="rId2"/>
          <a:stretch>
            <a:fillRect/>
          </a:stretch>
        </p:blipFill>
        <p:spPr>
          <a:xfrm>
            <a:off x="3888840" y="4894684"/>
            <a:ext cx="2692401" cy="1447801"/>
          </a:xfrm>
          <a:prstGeom prst="rect">
            <a:avLst/>
          </a:prstGeom>
          <a:ln w="12700">
            <a:miter lim="400000"/>
          </a:ln>
        </p:spPr>
      </p:pic>
      <p:pic>
        <p:nvPicPr>
          <p:cNvPr id="307" name="Image" descr="Image"/>
          <p:cNvPicPr>
            <a:picLocks noChangeAspect="1"/>
          </p:cNvPicPr>
          <p:nvPr/>
        </p:nvPicPr>
        <p:blipFill>
          <a:blip r:embed="rId3"/>
          <a:stretch>
            <a:fillRect/>
          </a:stretch>
        </p:blipFill>
        <p:spPr>
          <a:xfrm>
            <a:off x="4255660" y="6576104"/>
            <a:ext cx="905287" cy="959676"/>
          </a:xfrm>
          <a:prstGeom prst="rect">
            <a:avLst/>
          </a:prstGeom>
          <a:ln w="12700">
            <a:miter lim="400000"/>
          </a:ln>
        </p:spPr>
      </p:pic>
      <p:pic>
        <p:nvPicPr>
          <p:cNvPr id="308" name="Image" descr="Image"/>
          <p:cNvPicPr>
            <a:picLocks noChangeAspect="1"/>
          </p:cNvPicPr>
          <p:nvPr/>
        </p:nvPicPr>
        <p:blipFill>
          <a:blip r:embed="rId4"/>
          <a:stretch>
            <a:fillRect/>
          </a:stretch>
        </p:blipFill>
        <p:spPr>
          <a:xfrm>
            <a:off x="10998307" y="4419660"/>
            <a:ext cx="1716079" cy="1716079"/>
          </a:xfrm>
          <a:prstGeom prst="rect">
            <a:avLst/>
          </a:prstGeom>
          <a:ln w="12700">
            <a:miter lim="400000"/>
          </a:ln>
        </p:spPr>
      </p:pic>
      <p:pic>
        <p:nvPicPr>
          <p:cNvPr id="317" name="Connection Line" descr="Connection Line"/>
          <p:cNvPicPr>
            <a:picLocks/>
          </p:cNvPicPr>
          <p:nvPr/>
        </p:nvPicPr>
        <p:blipFill>
          <a:blip r:embed="rId5"/>
          <a:stretch>
            <a:fillRect/>
          </a:stretch>
        </p:blipFill>
        <p:spPr>
          <a:xfrm>
            <a:off x="1889642" y="2602127"/>
            <a:ext cx="2098001" cy="2201018"/>
          </a:xfrm>
          <a:prstGeom prst="rect">
            <a:avLst/>
          </a:prstGeom>
        </p:spPr>
      </p:pic>
      <p:pic>
        <p:nvPicPr>
          <p:cNvPr id="319" name="Connection Line" descr="Connection Line"/>
          <p:cNvPicPr>
            <a:picLocks/>
          </p:cNvPicPr>
          <p:nvPr/>
        </p:nvPicPr>
        <p:blipFill>
          <a:blip r:embed="rId6"/>
          <a:stretch>
            <a:fillRect/>
          </a:stretch>
        </p:blipFill>
        <p:spPr>
          <a:xfrm>
            <a:off x="7381733" y="2551426"/>
            <a:ext cx="2370082" cy="1809564"/>
          </a:xfrm>
          <a:prstGeom prst="rect">
            <a:avLst/>
          </a:prstGeom>
        </p:spPr>
      </p:pic>
      <p:pic>
        <p:nvPicPr>
          <p:cNvPr id="311" name="Image" descr="Image"/>
          <p:cNvPicPr>
            <a:picLocks noChangeAspect="1"/>
          </p:cNvPicPr>
          <p:nvPr/>
        </p:nvPicPr>
        <p:blipFill>
          <a:blip r:embed="rId7"/>
          <a:stretch>
            <a:fillRect/>
          </a:stretch>
        </p:blipFill>
        <p:spPr>
          <a:xfrm>
            <a:off x="2828164" y="7730669"/>
            <a:ext cx="836233" cy="959676"/>
          </a:xfrm>
          <a:prstGeom prst="rect">
            <a:avLst/>
          </a:prstGeom>
          <a:ln w="12700">
            <a:miter lim="400000"/>
          </a:ln>
        </p:spPr>
      </p:pic>
      <p:pic>
        <p:nvPicPr>
          <p:cNvPr id="312" name="Image" descr="Image"/>
          <p:cNvPicPr>
            <a:picLocks noChangeAspect="1"/>
          </p:cNvPicPr>
          <p:nvPr/>
        </p:nvPicPr>
        <p:blipFill>
          <a:blip r:embed="rId8"/>
          <a:stretch>
            <a:fillRect/>
          </a:stretch>
        </p:blipFill>
        <p:spPr>
          <a:xfrm>
            <a:off x="537360" y="7725677"/>
            <a:ext cx="1716080" cy="504099"/>
          </a:xfrm>
          <a:prstGeom prst="rect">
            <a:avLst/>
          </a:prstGeom>
          <a:ln w="12700">
            <a:miter lim="400000"/>
          </a:ln>
        </p:spPr>
      </p:pic>
      <p:pic>
        <p:nvPicPr>
          <p:cNvPr id="313" name="Image" descr="Image"/>
          <p:cNvPicPr>
            <a:picLocks noChangeAspect="1"/>
          </p:cNvPicPr>
          <p:nvPr/>
        </p:nvPicPr>
        <p:blipFill>
          <a:blip r:embed="rId9"/>
          <a:stretch>
            <a:fillRect/>
          </a:stretch>
        </p:blipFill>
        <p:spPr>
          <a:xfrm>
            <a:off x="7479262" y="6660455"/>
            <a:ext cx="2098005" cy="1398670"/>
          </a:xfrm>
          <a:prstGeom prst="rect">
            <a:avLst/>
          </a:prstGeom>
          <a:ln w="12700">
            <a:miter lim="400000"/>
          </a:ln>
        </p:spPr>
      </p:pic>
      <p:pic>
        <p:nvPicPr>
          <p:cNvPr id="314" name="Image" descr="Image"/>
          <p:cNvPicPr>
            <a:picLocks noChangeAspect="1"/>
          </p:cNvPicPr>
          <p:nvPr/>
        </p:nvPicPr>
        <p:blipFill>
          <a:blip r:embed="rId10"/>
          <a:stretch>
            <a:fillRect/>
          </a:stretch>
        </p:blipFill>
        <p:spPr>
          <a:xfrm>
            <a:off x="10264915" y="6988086"/>
            <a:ext cx="2287404" cy="743407"/>
          </a:xfrm>
          <a:prstGeom prst="rect">
            <a:avLst/>
          </a:prstGeom>
          <a:ln w="12700">
            <a:miter lim="400000"/>
          </a:ln>
        </p:spPr>
      </p:pic>
      <p:sp>
        <p:nvSpPr>
          <p:cNvPr id="315" name="PDG…"/>
          <p:cNvSpPr/>
          <p:nvPr/>
        </p:nvSpPr>
        <p:spPr>
          <a:xfrm>
            <a:off x="9809648" y="1234266"/>
            <a:ext cx="2667001" cy="2149079"/>
          </a:xfrm>
          <a:prstGeom prst="rect">
            <a:avLst/>
          </a:prstGeom>
          <a:solidFill>
            <a:schemeClr val="accent3">
              <a:satOff val="18648"/>
              <a:lumOff val="5971"/>
            </a:schemeClr>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b="1">
                <a:latin typeface="+mn-lt"/>
                <a:ea typeface="+mn-ea"/>
                <a:cs typeface="+mn-cs"/>
                <a:sym typeface="Helvetica Neue"/>
              </a:defRPr>
            </a:pPr>
            <a:r>
              <a:t>PDG</a:t>
            </a:r>
          </a:p>
          <a:p>
            <a:pPr>
              <a:defRPr sz="3600"/>
            </a:pPr>
            <a:r>
              <a:t>4</a:t>
            </a:r>
          </a:p>
          <a:p>
            <a:pPr>
              <a:defRPr sz="2200" i="1">
                <a:latin typeface="+mn-lt"/>
                <a:ea typeface="+mn-ea"/>
                <a:cs typeface="+mn-cs"/>
                <a:sym typeface="Helvetica Neue"/>
              </a:defRPr>
            </a:pPr>
            <a:r>
              <a:t>IL</a:t>
            </a:r>
          </a:p>
        </p:txBody>
      </p:sp>
      <p:pic>
        <p:nvPicPr>
          <p:cNvPr id="321" name="Connection Line" descr="Connection Line"/>
          <p:cNvPicPr>
            <a:picLocks/>
          </p:cNvPicPr>
          <p:nvPr/>
        </p:nvPicPr>
        <p:blipFill>
          <a:blip r:embed="rId11"/>
          <a:stretch>
            <a:fillRect/>
          </a:stretch>
        </p:blipFill>
        <p:spPr>
          <a:xfrm>
            <a:off x="7249300" y="1572383"/>
            <a:ext cx="2437133" cy="6802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stretch>
            <a:fillRect/>
          </a:stretch>
        </p:blipFill>
        <p:spPr>
          <a:xfrm>
            <a:off x="349499" y="484120"/>
            <a:ext cx="3745724" cy="4912547"/>
          </a:xfrm>
          <a:prstGeom prst="rect">
            <a:avLst/>
          </a:prstGeom>
          <a:ln w="12700">
            <a:miter lim="400000"/>
          </a:ln>
        </p:spPr>
      </p:pic>
      <p:pic>
        <p:nvPicPr>
          <p:cNvPr id="325" name="Image" descr="Image"/>
          <p:cNvPicPr>
            <a:picLocks noChangeAspect="1"/>
          </p:cNvPicPr>
          <p:nvPr/>
        </p:nvPicPr>
        <p:blipFill>
          <a:blip r:embed="rId3"/>
          <a:stretch>
            <a:fillRect/>
          </a:stretch>
        </p:blipFill>
        <p:spPr>
          <a:xfrm>
            <a:off x="321850" y="6464511"/>
            <a:ext cx="6539983" cy="2823093"/>
          </a:xfrm>
          <a:prstGeom prst="rect">
            <a:avLst/>
          </a:prstGeom>
          <a:ln w="12700">
            <a:miter lim="400000"/>
          </a:ln>
        </p:spPr>
      </p:pic>
      <p:pic>
        <p:nvPicPr>
          <p:cNvPr id="326" name="Image" descr="Image"/>
          <p:cNvPicPr>
            <a:picLocks noChangeAspect="1"/>
          </p:cNvPicPr>
          <p:nvPr/>
        </p:nvPicPr>
        <p:blipFill>
          <a:blip r:embed="rId4">
            <a:alphaModFix amt="20509"/>
          </a:blip>
          <a:stretch>
            <a:fillRect/>
          </a:stretch>
        </p:blipFill>
        <p:spPr>
          <a:xfrm>
            <a:off x="8703193" y="3046985"/>
            <a:ext cx="3745724" cy="4851974"/>
          </a:xfrm>
          <a:prstGeom prst="rect">
            <a:avLst/>
          </a:prstGeom>
          <a:ln w="12700">
            <a:miter lim="400000"/>
          </a:ln>
        </p:spPr>
      </p:pic>
      <p:pic>
        <p:nvPicPr>
          <p:cNvPr id="327" name="Image" descr="Image"/>
          <p:cNvPicPr>
            <a:picLocks noChangeAspect="1"/>
          </p:cNvPicPr>
          <p:nvPr/>
        </p:nvPicPr>
        <p:blipFill>
          <a:blip r:embed="rId5"/>
          <a:stretch>
            <a:fillRect/>
          </a:stretch>
        </p:blipFill>
        <p:spPr>
          <a:xfrm>
            <a:off x="4234303" y="438892"/>
            <a:ext cx="4012168" cy="2427114"/>
          </a:xfrm>
          <a:prstGeom prst="rect">
            <a:avLst/>
          </a:prstGeom>
          <a:ln w="12700">
            <a:miter lim="400000"/>
          </a:ln>
        </p:spPr>
      </p:pic>
      <p:pic>
        <p:nvPicPr>
          <p:cNvPr id="328" name="Image" descr="Image"/>
          <p:cNvPicPr>
            <a:picLocks noChangeAspect="1"/>
          </p:cNvPicPr>
          <p:nvPr/>
        </p:nvPicPr>
        <p:blipFill>
          <a:blip r:embed="rId6"/>
          <a:stretch>
            <a:fillRect/>
          </a:stretch>
        </p:blipFill>
        <p:spPr>
          <a:xfrm>
            <a:off x="8373266" y="438892"/>
            <a:ext cx="4405579" cy="2427114"/>
          </a:xfrm>
          <a:prstGeom prst="rect">
            <a:avLst/>
          </a:prstGeom>
          <a:ln w="12700">
            <a:miter lim="400000"/>
          </a:ln>
        </p:spPr>
      </p:pic>
      <p:pic>
        <p:nvPicPr>
          <p:cNvPr id="329" name="Image" descr="Image"/>
          <p:cNvPicPr>
            <a:picLocks noChangeAspect="1"/>
          </p:cNvPicPr>
          <p:nvPr/>
        </p:nvPicPr>
        <p:blipFill>
          <a:blip r:embed="rId7"/>
          <a:stretch>
            <a:fillRect/>
          </a:stretch>
        </p:blipFill>
        <p:spPr>
          <a:xfrm>
            <a:off x="4258033" y="3152851"/>
            <a:ext cx="4282351" cy="2569411"/>
          </a:xfrm>
          <a:prstGeom prst="rect">
            <a:avLst/>
          </a:prstGeom>
          <a:ln w="12700">
            <a:miter lim="400000"/>
          </a:ln>
        </p:spPr>
      </p:pic>
      <p:pic>
        <p:nvPicPr>
          <p:cNvPr id="330" name="Image" descr="Image"/>
          <p:cNvPicPr>
            <a:picLocks noChangeAspect="1"/>
          </p:cNvPicPr>
          <p:nvPr/>
        </p:nvPicPr>
        <p:blipFill>
          <a:blip r:embed="rId8"/>
          <a:stretch>
            <a:fillRect/>
          </a:stretch>
        </p:blipFill>
        <p:spPr>
          <a:xfrm>
            <a:off x="7142808" y="8077791"/>
            <a:ext cx="1242057" cy="1242057"/>
          </a:xfrm>
          <a:prstGeom prst="rect">
            <a:avLst/>
          </a:prstGeom>
          <a:ln w="12700">
            <a:miter lim="400000"/>
          </a:ln>
        </p:spPr>
      </p:pic>
      <p:pic>
        <p:nvPicPr>
          <p:cNvPr id="331" name="Image" descr="Image"/>
          <p:cNvPicPr>
            <a:picLocks noChangeAspect="1"/>
          </p:cNvPicPr>
          <p:nvPr/>
        </p:nvPicPr>
        <p:blipFill>
          <a:blip r:embed="rId9"/>
          <a:stretch>
            <a:fillRect/>
          </a:stretch>
        </p:blipFill>
        <p:spPr>
          <a:xfrm>
            <a:off x="9145185" y="8194030"/>
            <a:ext cx="1009580" cy="1009580"/>
          </a:xfrm>
          <a:prstGeom prst="rect">
            <a:avLst/>
          </a:prstGeom>
          <a:ln w="12700">
            <a:miter lim="400000"/>
          </a:ln>
        </p:spPr>
      </p:pic>
      <p:pic>
        <p:nvPicPr>
          <p:cNvPr id="332" name="Image" descr="Image"/>
          <p:cNvPicPr>
            <a:picLocks noChangeAspect="1"/>
          </p:cNvPicPr>
          <p:nvPr/>
        </p:nvPicPr>
        <p:blipFill>
          <a:blip r:embed="rId10"/>
          <a:stretch>
            <a:fillRect/>
          </a:stretch>
        </p:blipFill>
        <p:spPr>
          <a:xfrm>
            <a:off x="10915084" y="7811315"/>
            <a:ext cx="1989539" cy="177501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High-level planning"/>
          <p:cNvSpPr txBox="1">
            <a:spLocks noGrp="1"/>
          </p:cNvSpPr>
          <p:nvPr>
            <p:ph type="title"/>
          </p:nvPr>
        </p:nvSpPr>
        <p:spPr>
          <a:prstGeom prst="rect">
            <a:avLst/>
          </a:prstGeom>
        </p:spPr>
        <p:txBody>
          <a:bodyPr/>
          <a:lstStyle/>
          <a:p>
            <a:r>
              <a:t>High-level planning</a:t>
            </a:r>
          </a:p>
        </p:txBody>
      </p:sp>
      <p:sp>
        <p:nvSpPr>
          <p:cNvPr id="335" name="IO programming in Java (starting with files, encodings, etc.)…"/>
          <p:cNvSpPr txBox="1">
            <a:spLocks noGrp="1"/>
          </p:cNvSpPr>
          <p:nvPr>
            <p:ph type="body" idx="1"/>
          </p:nvPr>
        </p:nvSpPr>
        <p:spPr>
          <a:prstGeom prst="rect">
            <a:avLst/>
          </a:prstGeom>
        </p:spPr>
        <p:txBody>
          <a:bodyPr>
            <a:normAutofit/>
          </a:bodyPr>
          <a:lstStyle/>
          <a:p>
            <a:pPr marL="229361" indent="-229361" defTabSz="502412">
              <a:spcBef>
                <a:spcPts val="2000"/>
              </a:spcBef>
              <a:defRPr sz="2236"/>
            </a:pPr>
            <a:r>
              <a:rPr b="1" dirty="0"/>
              <a:t>IO programming</a:t>
            </a:r>
            <a:r>
              <a:rPr dirty="0"/>
              <a:t> in Java (starting with files, encodings, etc.)</a:t>
            </a:r>
          </a:p>
          <a:p>
            <a:pPr marL="229361" indent="-229361" defTabSz="502412">
              <a:spcBef>
                <a:spcPts val="2000"/>
              </a:spcBef>
              <a:defRPr sz="2236"/>
            </a:pPr>
            <a:r>
              <a:rPr b="1" dirty="0"/>
              <a:t>Network programming</a:t>
            </a:r>
            <a:r>
              <a:rPr dirty="0"/>
              <a:t> in Java (and </a:t>
            </a:r>
            <a:r>
              <a:rPr dirty="0" err="1"/>
              <a:t>Javascript</a:t>
            </a:r>
            <a:r>
              <a:rPr dirty="0"/>
              <a:t>)</a:t>
            </a:r>
          </a:p>
          <a:p>
            <a:pPr marL="611631" lvl="1" indent="-229361" defTabSz="502412">
              <a:spcBef>
                <a:spcPts val="2000"/>
              </a:spcBef>
              <a:defRPr sz="2236"/>
            </a:pPr>
            <a:r>
              <a:rPr dirty="0"/>
              <a:t>How do we write TCP clients and servers?</a:t>
            </a:r>
          </a:p>
          <a:p>
            <a:pPr marL="611631" lvl="1" indent="-229361" defTabSz="502412">
              <a:spcBef>
                <a:spcPts val="2000"/>
              </a:spcBef>
              <a:defRPr sz="2236"/>
            </a:pPr>
            <a:r>
              <a:rPr dirty="0"/>
              <a:t>How do we use UDP in our own programs?</a:t>
            </a:r>
          </a:p>
          <a:p>
            <a:pPr marL="229361" indent="-229361" defTabSz="502412">
              <a:spcBef>
                <a:spcPts val="2000"/>
              </a:spcBef>
              <a:defRPr sz="2236"/>
            </a:pPr>
            <a:r>
              <a:rPr dirty="0"/>
              <a:t>The </a:t>
            </a:r>
            <a:r>
              <a:rPr b="1" dirty="0"/>
              <a:t>SMTP protocol</a:t>
            </a:r>
          </a:p>
          <a:p>
            <a:pPr marL="229361" indent="-229361" defTabSz="502412">
              <a:spcBef>
                <a:spcPts val="2000"/>
              </a:spcBef>
              <a:defRPr sz="2236"/>
            </a:pPr>
            <a:r>
              <a:rPr dirty="0"/>
              <a:t>The </a:t>
            </a:r>
            <a:r>
              <a:rPr b="1" dirty="0"/>
              <a:t>HTTP protocol</a:t>
            </a:r>
          </a:p>
          <a:p>
            <a:pPr marL="611631" lvl="1" indent="-229361" defTabSz="502412">
              <a:spcBef>
                <a:spcPts val="2000"/>
              </a:spcBef>
              <a:defRPr sz="2236"/>
            </a:pPr>
            <a:r>
              <a:rPr dirty="0"/>
              <a:t>Model, syntax, mechanisms</a:t>
            </a:r>
          </a:p>
          <a:p>
            <a:pPr marL="229361" indent="-229361" defTabSz="502412">
              <a:spcBef>
                <a:spcPts val="2000"/>
              </a:spcBef>
              <a:defRPr sz="2236"/>
            </a:pPr>
            <a:r>
              <a:rPr dirty="0"/>
              <a:t>Design and implementation of </a:t>
            </a:r>
            <a:r>
              <a:rPr b="1" dirty="0"/>
              <a:t>web infrastructures</a:t>
            </a:r>
          </a:p>
          <a:p>
            <a:pPr marL="611631" lvl="1" indent="-229361" defTabSz="502412">
              <a:spcBef>
                <a:spcPts val="2000"/>
              </a:spcBef>
              <a:defRPr sz="2236"/>
            </a:pPr>
            <a:r>
              <a:rPr dirty="0"/>
              <a:t>Servers, proxies, reverse proxies, load balancers</a:t>
            </a:r>
          </a:p>
          <a:p>
            <a:pPr marL="611631" lvl="1" indent="-229361" defTabSz="502412">
              <a:spcBef>
                <a:spcPts val="2000"/>
              </a:spcBef>
              <a:defRPr sz="2236"/>
            </a:pPr>
            <a:r>
              <a:rPr dirty="0"/>
              <a:t>Building a data center on your laptop with Docker</a:t>
            </a:r>
          </a:p>
          <a:p>
            <a:pPr marL="229361" indent="-229361" defTabSz="502412">
              <a:spcBef>
                <a:spcPts val="2000"/>
              </a:spcBef>
              <a:defRPr sz="2236" i="1"/>
            </a:pPr>
            <a:r>
              <a:rPr dirty="0"/>
              <a:t>(Managing user identities with </a:t>
            </a:r>
            <a:r>
              <a:rPr b="1" dirty="0"/>
              <a:t>LDAP</a:t>
            </a:r>
            <a:r>
              <a:rPr dirty="0"/>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APS: plan d’études"/>
          <p:cNvSpPr txBox="1">
            <a:spLocks noGrp="1"/>
          </p:cNvSpPr>
          <p:nvPr>
            <p:ph type="title"/>
          </p:nvPr>
        </p:nvSpPr>
        <p:spPr>
          <a:prstGeom prst="rect">
            <a:avLst/>
          </a:prstGeom>
        </p:spPr>
        <p:txBody>
          <a:bodyPr/>
          <a:lstStyle/>
          <a:p>
            <a:r>
              <a:t>GAPS: plan d’études</a:t>
            </a:r>
          </a:p>
        </p:txBody>
      </p:sp>
      <p:pic>
        <p:nvPicPr>
          <p:cNvPr id="338" name="Image" descr="Image"/>
          <p:cNvPicPr>
            <a:picLocks noChangeAspect="1"/>
          </p:cNvPicPr>
          <p:nvPr/>
        </p:nvPicPr>
        <p:blipFill>
          <a:blip r:embed="rId2"/>
          <a:stretch>
            <a:fillRect/>
          </a:stretch>
        </p:blipFill>
        <p:spPr>
          <a:xfrm>
            <a:off x="0" y="2401526"/>
            <a:ext cx="13004800" cy="716352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GAPS: plan d’études"/>
          <p:cNvSpPr txBox="1">
            <a:spLocks noGrp="1"/>
          </p:cNvSpPr>
          <p:nvPr>
            <p:ph type="title"/>
          </p:nvPr>
        </p:nvSpPr>
        <p:spPr>
          <a:prstGeom prst="rect">
            <a:avLst/>
          </a:prstGeom>
        </p:spPr>
        <p:txBody>
          <a:bodyPr/>
          <a:lstStyle/>
          <a:p>
            <a:r>
              <a:t>GAPS: plan d’études</a:t>
            </a:r>
          </a:p>
        </p:txBody>
      </p:sp>
      <p:pic>
        <p:nvPicPr>
          <p:cNvPr id="341" name="Image" descr="Image"/>
          <p:cNvPicPr>
            <a:picLocks noChangeAspect="1"/>
          </p:cNvPicPr>
          <p:nvPr/>
        </p:nvPicPr>
        <p:blipFill>
          <a:blip r:embed="rId2"/>
          <a:stretch>
            <a:fillRect/>
          </a:stretch>
        </p:blipFill>
        <p:spPr>
          <a:xfrm>
            <a:off x="0" y="2806459"/>
            <a:ext cx="13004800" cy="605632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Evaluation"/>
          <p:cNvSpPr txBox="1">
            <a:spLocks noGrp="1"/>
          </p:cNvSpPr>
          <p:nvPr>
            <p:ph type="title"/>
          </p:nvPr>
        </p:nvSpPr>
        <p:spPr>
          <a:prstGeom prst="rect">
            <a:avLst/>
          </a:prstGeom>
        </p:spPr>
        <p:txBody>
          <a:bodyPr/>
          <a:lstStyle/>
          <a:p>
            <a:r>
              <a:t>Evaluation</a:t>
            </a:r>
          </a:p>
        </p:txBody>
      </p:sp>
      <p:sp>
        <p:nvSpPr>
          <p:cNvPr id="344" name="On a regular basis, I will ask you to complete short assignments (quizz, small exercise, single development question, etc.). Often, the assignment will need to be completed during the class or the lab session!…"/>
          <p:cNvSpPr txBox="1">
            <a:spLocks noGrp="1"/>
          </p:cNvSpPr>
          <p:nvPr>
            <p:ph type="body" sz="half" idx="1"/>
          </p:nvPr>
        </p:nvSpPr>
        <p:spPr>
          <a:xfrm>
            <a:off x="571500" y="5498735"/>
            <a:ext cx="11861800" cy="3725480"/>
          </a:xfrm>
          <a:prstGeom prst="rect">
            <a:avLst/>
          </a:prstGeom>
        </p:spPr>
        <p:txBody>
          <a:bodyPr>
            <a:normAutofit/>
          </a:bodyPr>
          <a:lstStyle/>
          <a:p>
            <a:pPr>
              <a:defRPr sz="1800">
                <a:solidFill>
                  <a:schemeClr val="accent5"/>
                </a:solidFill>
              </a:defRPr>
            </a:pPr>
            <a:r>
              <a:rPr dirty="0"/>
              <a:t>On a regular basis, I will ask you to </a:t>
            </a:r>
            <a:r>
              <a:rPr b="1" dirty="0"/>
              <a:t>complete short assignments</a:t>
            </a:r>
            <a:r>
              <a:rPr dirty="0"/>
              <a:t> (</a:t>
            </a:r>
            <a:r>
              <a:rPr dirty="0" err="1"/>
              <a:t>quizz</a:t>
            </a:r>
            <a:r>
              <a:rPr dirty="0"/>
              <a:t>, small exercise, single development question, etc.). </a:t>
            </a:r>
            <a:r>
              <a:rPr b="1" dirty="0"/>
              <a:t>Often, the assignment will need to be completed during the class or the lab session!</a:t>
            </a:r>
          </a:p>
          <a:p>
            <a:pPr>
              <a:defRPr sz="1800">
                <a:solidFill>
                  <a:schemeClr val="accent5"/>
                </a:solidFill>
              </a:defRPr>
            </a:pPr>
            <a:r>
              <a:rPr dirty="0"/>
              <a:t>Note on labs: sometimes, we will do a test after the handout to check that everyone in the group worked on assignment.</a:t>
            </a:r>
          </a:p>
          <a:p>
            <a:pPr>
              <a:defRPr sz="1800" b="1">
                <a:solidFill>
                  <a:schemeClr val="accent5"/>
                </a:solidFill>
              </a:defRPr>
            </a:pPr>
            <a:r>
              <a:rPr dirty="0"/>
              <a:t>Pay attention to the “RES 2021 - </a:t>
            </a:r>
            <a:r>
              <a:rPr dirty="0" err="1"/>
              <a:t>Annonces</a:t>
            </a:r>
            <a:r>
              <a:rPr dirty="0"/>
              <a:t>” Telegram channel.</a:t>
            </a:r>
          </a:p>
          <a:p>
            <a:pPr>
              <a:defRPr sz="1800" b="1">
                <a:solidFill>
                  <a:schemeClr val="accent5"/>
                </a:solidFill>
              </a:defRPr>
            </a:pPr>
            <a:r>
              <a:rPr dirty="0"/>
              <a:t>At the end of the semester, we will do a BIG lab (http infrastructure). It will have a heavy weight in the lab grade.</a:t>
            </a:r>
          </a:p>
        </p:txBody>
      </p:sp>
      <p:pic>
        <p:nvPicPr>
          <p:cNvPr id="345" name="Image" descr="Image"/>
          <p:cNvPicPr>
            <a:picLocks noChangeAspect="1"/>
          </p:cNvPicPr>
          <p:nvPr/>
        </p:nvPicPr>
        <p:blipFill>
          <a:blip r:embed="rId3"/>
          <a:stretch>
            <a:fillRect/>
          </a:stretch>
        </p:blipFill>
        <p:spPr>
          <a:xfrm>
            <a:off x="-1" y="2362133"/>
            <a:ext cx="13004801" cy="295180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2"/>
          <a:stretch>
            <a:fillRect/>
          </a:stretch>
        </p:blipFill>
        <p:spPr>
          <a:xfrm>
            <a:off x="3689306" y="1709843"/>
            <a:ext cx="5626188" cy="4971013"/>
          </a:xfrm>
          <a:prstGeom prst="rect">
            <a:avLst/>
          </a:prstGeom>
          <a:ln w="12700">
            <a:miter lim="400000"/>
          </a:ln>
        </p:spPr>
      </p:pic>
      <p:sp>
        <p:nvSpPr>
          <p:cNvPr id="348" name="Do not forget there is an exam…"/>
          <p:cNvSpPr txBox="1"/>
          <p:nvPr/>
        </p:nvSpPr>
        <p:spPr>
          <a:xfrm>
            <a:off x="2107374" y="7458607"/>
            <a:ext cx="8790052" cy="1385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Do not forget there is an </a:t>
            </a:r>
            <a:r>
              <a:rPr b="1">
                <a:latin typeface="+mn-lt"/>
                <a:ea typeface="+mn-ea"/>
                <a:cs typeface="+mn-cs"/>
                <a:sym typeface="Helvetica Neue"/>
              </a:rPr>
              <a:t>exam</a:t>
            </a:r>
          </a:p>
          <a:p>
            <a:r>
              <a:t>Do not forget there are </a:t>
            </a:r>
            <a:r>
              <a:rPr b="1">
                <a:latin typeface="+mn-lt"/>
                <a:ea typeface="+mn-ea"/>
                <a:cs typeface="+mn-cs"/>
                <a:sym typeface="Helvetica Neue"/>
              </a:rPr>
              <a:t>lecture notes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stretch>
            <a:fillRect/>
          </a:stretch>
        </p:blipFill>
        <p:spPr>
          <a:xfrm>
            <a:off x="3689306" y="1709843"/>
            <a:ext cx="5626188" cy="4971013"/>
          </a:xfrm>
          <a:prstGeom prst="rect">
            <a:avLst/>
          </a:prstGeom>
          <a:ln w="12700">
            <a:miter lim="400000"/>
          </a:ln>
        </p:spPr>
      </p:pic>
      <p:sp>
        <p:nvSpPr>
          <p:cNvPr id="351" name="Deadlines are ridiculously strictly enforced…"/>
          <p:cNvSpPr txBox="1"/>
          <p:nvPr/>
        </p:nvSpPr>
        <p:spPr>
          <a:xfrm>
            <a:off x="1673186" y="7136890"/>
            <a:ext cx="9658428" cy="20292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Deadlines are ridiculously strictly enforced</a:t>
            </a:r>
          </a:p>
          <a:p>
            <a:r>
              <a:t>We will not look at assignments late by 1’</a:t>
            </a:r>
          </a:p>
          <a:p>
            <a:r>
              <a:t>Do not blame the infra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genda"/>
          <p:cNvSpPr txBox="1">
            <a:spLocks noGrp="1"/>
          </p:cNvSpPr>
          <p:nvPr>
            <p:ph type="title"/>
          </p:nvPr>
        </p:nvSpPr>
        <p:spPr>
          <a:prstGeom prst="rect">
            <a:avLst/>
          </a:prstGeom>
        </p:spPr>
        <p:txBody>
          <a:bodyPr/>
          <a:lstStyle/>
          <a:p>
            <a:r>
              <a:t>Agenda</a:t>
            </a:r>
          </a:p>
        </p:txBody>
      </p:sp>
      <p:sp>
        <p:nvSpPr>
          <p:cNvPr id="236" name="Background…"/>
          <p:cNvSpPr txBox="1">
            <a:spLocks noGrp="1"/>
          </p:cNvSpPr>
          <p:nvPr>
            <p:ph type="body" idx="1"/>
          </p:nvPr>
        </p:nvSpPr>
        <p:spPr>
          <a:prstGeom prst="rect">
            <a:avLst/>
          </a:prstGeom>
        </p:spPr>
        <p:txBody>
          <a:bodyPr>
            <a:normAutofit/>
          </a:bodyPr>
          <a:lstStyle/>
          <a:p>
            <a:pPr marL="276957" indent="-276957">
              <a:defRPr sz="2700" b="1"/>
            </a:pPr>
            <a:r>
              <a:t>Background</a:t>
            </a:r>
          </a:p>
          <a:p>
            <a:pPr marL="721457" lvl="1" indent="-276957">
              <a:defRPr sz="2700"/>
            </a:pPr>
            <a:r>
              <a:t>Who are we? </a:t>
            </a:r>
          </a:p>
          <a:p>
            <a:pPr marL="721457" lvl="1" indent="-276957">
              <a:defRPr sz="2700"/>
            </a:pPr>
            <a:r>
              <a:t>What do we do at the HEIG-VD and why?</a:t>
            </a:r>
          </a:p>
          <a:p>
            <a:pPr marL="276957" indent="-276957">
              <a:defRPr sz="2700" b="1"/>
            </a:pPr>
            <a:r>
              <a:t>Course objectives</a:t>
            </a:r>
          </a:p>
          <a:p>
            <a:pPr marL="721457" lvl="1" indent="-276957">
              <a:defRPr sz="2700"/>
            </a:pPr>
            <a:r>
              <a:t>Network programming</a:t>
            </a:r>
          </a:p>
          <a:p>
            <a:pPr marL="721457" lvl="1" indent="-276957">
              <a:defRPr sz="2700"/>
            </a:pPr>
            <a:r>
              <a:t>Application-level protocols</a:t>
            </a:r>
          </a:p>
          <a:p>
            <a:pPr marL="721457" lvl="1" indent="-276957">
              <a:defRPr sz="2700"/>
            </a:pPr>
            <a:r>
              <a:t>Web infrastructures</a:t>
            </a:r>
          </a:p>
          <a:p>
            <a:pPr marL="276957" indent="-276957">
              <a:defRPr sz="2700" b="1"/>
            </a:pPr>
            <a:r>
              <a:t>Tools</a:t>
            </a:r>
          </a:p>
          <a:p>
            <a:pPr marL="721457" lvl="1" indent="-276957">
              <a:defRPr sz="2700"/>
            </a:pPr>
            <a:r>
              <a:t>Crash course on Git &amp; GitHub</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stretch>
            <a:fillRect/>
          </a:stretch>
        </p:blipFill>
        <p:spPr>
          <a:xfrm>
            <a:off x="2493695" y="3909206"/>
            <a:ext cx="8017410" cy="5854176"/>
          </a:xfrm>
          <a:prstGeom prst="rect">
            <a:avLst/>
          </a:prstGeom>
          <a:ln w="12700">
            <a:miter lim="400000"/>
          </a:ln>
        </p:spPr>
      </p:pic>
      <p:sp>
        <p:nvSpPr>
          <p:cNvPr id="354" name="How not to get lost…"/>
          <p:cNvSpPr txBox="1"/>
          <p:nvPr/>
        </p:nvSpPr>
        <p:spPr>
          <a:xfrm>
            <a:off x="3217132" y="95970"/>
            <a:ext cx="6570536" cy="932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lvl1pPr>
          </a:lstStyle>
          <a:p>
            <a:r>
              <a:t>How not to get lost…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ow not to get lost…"/>
          <p:cNvSpPr txBox="1"/>
          <p:nvPr/>
        </p:nvSpPr>
        <p:spPr>
          <a:xfrm>
            <a:off x="3217132" y="95970"/>
            <a:ext cx="6570536" cy="932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lvl1pPr>
          </a:lstStyle>
          <a:p>
            <a:r>
              <a:t>How not to get lost…</a:t>
            </a:r>
          </a:p>
        </p:txBody>
      </p:sp>
      <p:sp>
        <p:nvSpPr>
          <p:cNvPr id="4" name="IO programming in Java (starting with files, encodings, etc.)…">
            <a:extLst>
              <a:ext uri="{FF2B5EF4-FFF2-40B4-BE49-F238E27FC236}">
                <a16:creationId xmlns:a16="http://schemas.microsoft.com/office/drawing/2014/main" id="{81872623-BABB-4417-9FE0-4634DE5C5B25}"/>
              </a:ext>
            </a:extLst>
          </p:cNvPr>
          <p:cNvSpPr txBox="1">
            <a:spLocks/>
          </p:cNvSpPr>
          <p:nvPr/>
        </p:nvSpPr>
        <p:spPr>
          <a:xfrm>
            <a:off x="571500" y="1770927"/>
            <a:ext cx="11861800" cy="7119073"/>
          </a:xfrm>
          <a:prstGeom prst="rect">
            <a:avLst/>
          </a:prstGeom>
        </p:spPr>
        <p:txBody>
          <a:bodyPr>
            <a:normAutofit/>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defTabSz="502412" hangingPunct="1">
              <a:spcBef>
                <a:spcPts val="2000"/>
              </a:spcBef>
              <a:buNone/>
              <a:defRPr sz="2236"/>
            </a:pPr>
            <a:r>
              <a:rPr lang="en-GB" sz="4000" b="1" dirty="0"/>
              <a:t>Tool which will be used in the course</a:t>
            </a:r>
          </a:p>
          <a:p>
            <a:pPr marL="229361" indent="-229361" defTabSz="502412" hangingPunct="1">
              <a:spcBef>
                <a:spcPts val="2000"/>
              </a:spcBef>
              <a:defRPr sz="2236"/>
            </a:pPr>
            <a:endParaRPr lang="en-GB" sz="500" b="1" dirty="0"/>
          </a:p>
          <a:p>
            <a:pPr marL="673861" lvl="1" indent="-229361" defTabSz="502412" hangingPunct="1">
              <a:spcBef>
                <a:spcPts val="2000"/>
              </a:spcBef>
              <a:defRPr sz="2236"/>
            </a:pPr>
            <a:r>
              <a:rPr lang="en-GB" sz="2236" b="1" i="1" dirty="0"/>
              <a:t>Teams: </a:t>
            </a:r>
            <a:r>
              <a:rPr lang="en-GB" sz="2236" i="1" dirty="0"/>
              <a:t>for live lectures and labs (introduction, personal discussion)</a:t>
            </a:r>
            <a:endParaRPr lang="en-GB" sz="2236" b="1" i="1" dirty="0"/>
          </a:p>
          <a:p>
            <a:pPr marL="673861" lvl="1" indent="-229361" defTabSz="502412" hangingPunct="1">
              <a:spcBef>
                <a:spcPts val="2000"/>
              </a:spcBef>
              <a:defRPr sz="2236"/>
            </a:pPr>
            <a:r>
              <a:rPr lang="en-GB" sz="2236" b="1" i="1" dirty="0"/>
              <a:t>Telegram</a:t>
            </a:r>
            <a:r>
              <a:rPr lang="en-GB" sz="2236" i="1" dirty="0"/>
              <a:t>: discussions related to the labs: questions, problems, …</a:t>
            </a:r>
            <a:br>
              <a:rPr lang="en-GB" sz="2236" i="1" dirty="0"/>
            </a:br>
            <a:r>
              <a:rPr lang="en-GB" sz="2236" i="1" dirty="0"/>
              <a:t>			Shared with the other class.</a:t>
            </a:r>
            <a:endParaRPr lang="en-GB" sz="2236" b="1" i="1" dirty="0"/>
          </a:p>
          <a:p>
            <a:pPr marL="673861" lvl="1" indent="-229361" defTabSz="502412" hangingPunct="1">
              <a:spcBef>
                <a:spcPts val="2000"/>
              </a:spcBef>
              <a:defRPr sz="2236"/>
            </a:pPr>
            <a:r>
              <a:rPr lang="en-GB" sz="2236" b="1" i="1" dirty="0"/>
              <a:t>GitHub : </a:t>
            </a:r>
            <a:r>
              <a:rPr lang="en-GB" sz="2236" i="1" dirty="0"/>
              <a:t>all labs use GitHub. The course material is on GitHub.</a:t>
            </a:r>
            <a:br>
              <a:rPr lang="en-GB" sz="2236" i="1" dirty="0"/>
            </a:br>
            <a:r>
              <a:rPr lang="en-GB" sz="2236" i="1" dirty="0"/>
              <a:t>			</a:t>
            </a:r>
            <a:r>
              <a:rPr lang="en-GB" sz="2236" b="1" i="1" dirty="0"/>
              <a:t>You will need a GitHub account.</a:t>
            </a:r>
          </a:p>
          <a:p>
            <a:pPr marL="673861" lvl="1" indent="-229361" defTabSz="502412" hangingPunct="1">
              <a:spcBef>
                <a:spcPts val="2000"/>
              </a:spcBef>
              <a:defRPr sz="2236"/>
            </a:pPr>
            <a:r>
              <a:rPr lang="en-GB" sz="2236" b="1" i="1" dirty="0"/>
              <a:t>YouTube</a:t>
            </a:r>
            <a:r>
              <a:rPr lang="en-GB" sz="2236" i="1" dirty="0"/>
              <a:t>: for most lab sessions, there are videos on YouTube, </a:t>
            </a:r>
            <a:br>
              <a:rPr lang="en-GB" sz="2236" i="1" dirty="0"/>
            </a:br>
            <a:r>
              <a:rPr lang="en-GB" sz="2236" i="1" dirty="0"/>
              <a:t>			made by Olivier Liechti (Playlist RES 2020)</a:t>
            </a:r>
            <a:br>
              <a:rPr lang="en-GB" sz="2236" i="1" dirty="0"/>
            </a:br>
            <a:r>
              <a:rPr lang="en-GB" sz="2236" i="1" dirty="0">
                <a:hlinkClick r:id="rId3"/>
              </a:rPr>
              <a:t>https://www.youtube.com/playlist?list=PLfKkysTy70QaSEH6AqwIzVqHJKId73sqR</a:t>
            </a:r>
            <a:endParaRPr lang="en-GB" sz="2236" i="1" dirty="0"/>
          </a:p>
          <a:p>
            <a:pPr marL="444500" lvl="1" indent="0" defTabSz="502412" hangingPunct="1">
              <a:spcBef>
                <a:spcPts val="2000"/>
              </a:spcBef>
              <a:buNone/>
              <a:defRPr sz="2236"/>
            </a:pPr>
            <a:endParaRPr lang="en-GB" sz="2236" b="1" i="1" dirty="0"/>
          </a:p>
          <a:p>
            <a:pPr marL="444500" lvl="1" indent="0" defTabSz="502412" hangingPunct="1">
              <a:spcBef>
                <a:spcPts val="2000"/>
              </a:spcBef>
              <a:buNone/>
              <a:defRPr sz="2236"/>
            </a:pPr>
            <a:r>
              <a:rPr lang="en-GB" sz="2800" b="1" i="1" dirty="0">
                <a:solidFill>
                  <a:srgbClr val="FF0000"/>
                </a:solidFill>
              </a:rPr>
              <a:t>Course material (slides, lecture notes, examples)</a:t>
            </a:r>
            <a:br>
              <a:rPr lang="en-GB" sz="2800" i="1" dirty="0">
                <a:solidFill>
                  <a:srgbClr val="FF0000"/>
                </a:solidFill>
              </a:rPr>
            </a:br>
            <a:r>
              <a:rPr lang="en-GB" sz="2800" i="1" dirty="0">
                <a:solidFill>
                  <a:srgbClr val="FF0000"/>
                </a:solidFill>
                <a:hlinkClick r:id="rId4">
                  <a:extLst>
                    <a:ext uri="{A12FA001-AC4F-418D-AE19-62706E023703}">
                      <ahyp:hlinkClr xmlns:ahyp="http://schemas.microsoft.com/office/drawing/2018/hyperlinkcolor" val="tx"/>
                    </a:ext>
                  </a:extLst>
                </a:hlinkClick>
              </a:rPr>
              <a:t>https://github.com/jehrensb/Teaching-HEIGVD-RES-2021</a:t>
            </a:r>
            <a:r>
              <a:rPr lang="en-GB" sz="2800" i="1" dirty="0">
                <a:solidFill>
                  <a:srgbClr val="FF0000"/>
                </a:solidFill>
              </a:rPr>
              <a:t> </a:t>
            </a:r>
          </a:p>
        </p:txBody>
      </p:sp>
      <p:sp>
        <p:nvSpPr>
          <p:cNvPr id="2" name="Speech Bubble: Rectangle 1">
            <a:extLst>
              <a:ext uri="{FF2B5EF4-FFF2-40B4-BE49-F238E27FC236}">
                <a16:creationId xmlns:a16="http://schemas.microsoft.com/office/drawing/2014/main" id="{45C77976-6F8F-40CD-AF10-148CCF949554}"/>
              </a:ext>
            </a:extLst>
          </p:cNvPr>
          <p:cNvSpPr/>
          <p:nvPr/>
        </p:nvSpPr>
        <p:spPr>
          <a:xfrm>
            <a:off x="10349263" y="3322768"/>
            <a:ext cx="2345460" cy="1025922"/>
          </a:xfrm>
          <a:prstGeom prst="wedgeRectCallout">
            <a:avLst>
              <a:gd name="adj1" fmla="val -72226"/>
              <a:gd name="adj2" fmla="val -6"/>
            </a:avLst>
          </a:prstGeom>
          <a:solidFill>
            <a:srgbClr val="CBCBCB"/>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0000"/>
                </a:solidFill>
                <a:effectLst/>
                <a:uFillTx/>
                <a:latin typeface="+mj-lt"/>
                <a:ea typeface="+mj-ea"/>
                <a:cs typeface="+mj-cs"/>
                <a:sym typeface="Helvetica Neue Light"/>
              </a:rPr>
              <a:t>Please send a Telegram message to J. Ehrensberger</a:t>
            </a:r>
            <a:endParaRPr kumimoji="0" lang="en-GB" sz="2000" b="0" i="0" u="none" strike="noStrike" cap="none" spc="0" normalizeH="0" baseline="0" dirty="0">
              <a:ln>
                <a:noFill/>
              </a:ln>
              <a:solidFill>
                <a:srgbClr val="FF0000"/>
              </a:solidFill>
              <a:effectLst/>
              <a:uFillTx/>
              <a:latin typeface="+mj-lt"/>
              <a:ea typeface="+mj-ea"/>
              <a:cs typeface="+mj-cs"/>
              <a:sym typeface="Helvetica Neue Light"/>
            </a:endParaRPr>
          </a:p>
        </p:txBody>
      </p:sp>
      <p:sp>
        <p:nvSpPr>
          <p:cNvPr id="6" name="Speech Bubble: Rectangle 5">
            <a:extLst>
              <a:ext uri="{FF2B5EF4-FFF2-40B4-BE49-F238E27FC236}">
                <a16:creationId xmlns:a16="http://schemas.microsoft.com/office/drawing/2014/main" id="{03CE8337-A3E6-43CC-B8F1-1250F24C7115}"/>
              </a:ext>
            </a:extLst>
          </p:cNvPr>
          <p:cNvSpPr/>
          <p:nvPr/>
        </p:nvSpPr>
        <p:spPr>
          <a:xfrm>
            <a:off x="10349263" y="4704107"/>
            <a:ext cx="2357334" cy="1025922"/>
          </a:xfrm>
          <a:prstGeom prst="wedgeRectCallout">
            <a:avLst>
              <a:gd name="adj1" fmla="val -86817"/>
              <a:gd name="adj2" fmla="val -48623"/>
            </a:avLst>
          </a:prstGeom>
          <a:solidFill>
            <a:srgbClr val="CBCBCB"/>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0000"/>
                </a:solidFill>
                <a:effectLst/>
                <a:uFillTx/>
                <a:latin typeface="+mj-lt"/>
                <a:ea typeface="+mj-ea"/>
                <a:cs typeface="+mj-cs"/>
                <a:sym typeface="Helvetica Neue Light"/>
              </a:rPr>
              <a:t>Please send a mail with your GitHub id to J. Ehrensberger</a:t>
            </a:r>
            <a:endParaRPr kumimoji="0" lang="en-GB" sz="2000" b="0" i="0" u="none" strike="noStrike" cap="none" spc="0" normalizeH="0" baseline="0" dirty="0">
              <a:ln>
                <a:noFill/>
              </a:ln>
              <a:solidFill>
                <a:srgbClr val="FF0000"/>
              </a:solidFill>
              <a:effectLst/>
              <a:uFillTx/>
              <a:latin typeface="+mj-lt"/>
              <a:ea typeface="+mj-ea"/>
              <a:cs typeface="+mj-cs"/>
              <a:sym typeface="Helvetica Neue Light"/>
            </a:endParaRPr>
          </a:p>
        </p:txBody>
      </p:sp>
      <p:pic>
        <p:nvPicPr>
          <p:cNvPr id="7" name="Image" descr="Image">
            <a:extLst>
              <a:ext uri="{FF2B5EF4-FFF2-40B4-BE49-F238E27FC236}">
                <a16:creationId xmlns:a16="http://schemas.microsoft.com/office/drawing/2014/main" id="{F18126FA-A81B-4F0B-B9EE-6AECD0B923F6}"/>
              </a:ext>
            </a:extLst>
          </p:cNvPr>
          <p:cNvPicPr>
            <a:picLocks noChangeAspect="1"/>
          </p:cNvPicPr>
          <p:nvPr/>
        </p:nvPicPr>
        <p:blipFill>
          <a:blip r:embed="rId5"/>
          <a:stretch>
            <a:fillRect/>
          </a:stretch>
        </p:blipFill>
        <p:spPr>
          <a:xfrm>
            <a:off x="765695" y="3484706"/>
            <a:ext cx="540000" cy="540000"/>
          </a:xfrm>
          <a:prstGeom prst="rect">
            <a:avLst/>
          </a:prstGeom>
          <a:ln w="12700">
            <a:miter lim="400000"/>
          </a:ln>
        </p:spPr>
      </p:pic>
      <p:pic>
        <p:nvPicPr>
          <p:cNvPr id="8" name="Image" descr="Image">
            <a:extLst>
              <a:ext uri="{FF2B5EF4-FFF2-40B4-BE49-F238E27FC236}">
                <a16:creationId xmlns:a16="http://schemas.microsoft.com/office/drawing/2014/main" id="{49DB3351-E9BD-4697-9573-E75A89CA0FA3}"/>
              </a:ext>
            </a:extLst>
          </p:cNvPr>
          <p:cNvPicPr>
            <a:picLocks noChangeAspect="1"/>
          </p:cNvPicPr>
          <p:nvPr/>
        </p:nvPicPr>
        <p:blipFill>
          <a:blip r:embed="rId6"/>
          <a:stretch>
            <a:fillRect/>
          </a:stretch>
        </p:blipFill>
        <p:spPr>
          <a:xfrm>
            <a:off x="718274" y="4348690"/>
            <a:ext cx="634842" cy="634842"/>
          </a:xfrm>
          <a:prstGeom prst="rect">
            <a:avLst/>
          </a:prstGeom>
          <a:ln w="12700">
            <a:miter lim="400000"/>
          </a:ln>
        </p:spPr>
      </p:pic>
      <p:pic>
        <p:nvPicPr>
          <p:cNvPr id="1028" name="Picture 4" descr="Microsoft Teams integration to ComAround Knowledge - ComAround">
            <a:extLst>
              <a:ext uri="{FF2B5EF4-FFF2-40B4-BE49-F238E27FC236}">
                <a16:creationId xmlns:a16="http://schemas.microsoft.com/office/drawing/2014/main" id="{C792D63E-FB83-4286-8D27-33C42FBDE8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695" y="2858186"/>
            <a:ext cx="537495"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descr="Image">
            <a:extLst>
              <a:ext uri="{FF2B5EF4-FFF2-40B4-BE49-F238E27FC236}">
                <a16:creationId xmlns:a16="http://schemas.microsoft.com/office/drawing/2014/main" id="{D7AAE354-2A31-427F-945C-3774ED6255D3}"/>
              </a:ext>
            </a:extLst>
          </p:cNvPr>
          <p:cNvPicPr>
            <a:picLocks noChangeAspect="1"/>
          </p:cNvPicPr>
          <p:nvPr/>
        </p:nvPicPr>
        <p:blipFill>
          <a:blip r:embed="rId8"/>
          <a:stretch>
            <a:fillRect/>
          </a:stretch>
        </p:blipFill>
        <p:spPr>
          <a:xfrm>
            <a:off x="813116" y="5334158"/>
            <a:ext cx="540000" cy="540000"/>
          </a:xfrm>
          <a:prstGeom prst="rect">
            <a:avLst/>
          </a:prstGeom>
          <a:ln w="12700">
            <a:miter lim="400000"/>
          </a:ln>
        </p:spPr>
      </p:pic>
    </p:spTree>
    <p:extLst>
      <p:ext uri="{BB962C8B-B14F-4D97-AF65-F5344CB8AC3E}">
        <p14:creationId xmlns:p14="http://schemas.microsoft.com/office/powerpoint/2010/main" val="942544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ow not to get lost…"/>
          <p:cNvSpPr txBox="1"/>
          <p:nvPr/>
        </p:nvSpPr>
        <p:spPr>
          <a:xfrm>
            <a:off x="3973669" y="87601"/>
            <a:ext cx="5057475" cy="948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a:lvl1pPr>
          </a:lstStyle>
          <a:p>
            <a:r>
              <a:rPr lang="en-US" dirty="0"/>
              <a:t>Course program</a:t>
            </a:r>
            <a:endParaRPr dirty="0"/>
          </a:p>
        </p:txBody>
      </p:sp>
      <p:sp>
        <p:nvSpPr>
          <p:cNvPr id="4" name="IO programming in Java (starting with files, encodings, etc.)…">
            <a:extLst>
              <a:ext uri="{FF2B5EF4-FFF2-40B4-BE49-F238E27FC236}">
                <a16:creationId xmlns:a16="http://schemas.microsoft.com/office/drawing/2014/main" id="{81872623-BABB-4417-9FE0-4634DE5C5B25}"/>
              </a:ext>
            </a:extLst>
          </p:cNvPr>
          <p:cNvSpPr txBox="1">
            <a:spLocks/>
          </p:cNvSpPr>
          <p:nvPr/>
        </p:nvSpPr>
        <p:spPr>
          <a:xfrm>
            <a:off x="571500" y="1342663"/>
            <a:ext cx="11861800" cy="7547337"/>
          </a:xfrm>
          <a:prstGeom prst="rect">
            <a:avLst/>
          </a:prstGeom>
        </p:spPr>
        <p:txBody>
          <a:bodyPr>
            <a:normAutofit/>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defTabSz="502412" hangingPunct="1">
              <a:spcBef>
                <a:spcPts val="2000"/>
              </a:spcBef>
              <a:buNone/>
              <a:defRPr sz="2236"/>
            </a:pPr>
            <a:r>
              <a:rPr lang="en-GB" sz="2800" b="1" dirty="0"/>
              <a:t>File Readme.md in course repository</a:t>
            </a:r>
          </a:p>
        </p:txBody>
      </p:sp>
      <p:pic>
        <p:nvPicPr>
          <p:cNvPr id="3" name="Picture 2">
            <a:extLst>
              <a:ext uri="{FF2B5EF4-FFF2-40B4-BE49-F238E27FC236}">
                <a16:creationId xmlns:a16="http://schemas.microsoft.com/office/drawing/2014/main" id="{DE09ACE9-09A7-42DE-9FE7-758AD3950026}"/>
              </a:ext>
            </a:extLst>
          </p:cNvPr>
          <p:cNvPicPr>
            <a:picLocks noChangeAspect="1"/>
          </p:cNvPicPr>
          <p:nvPr/>
        </p:nvPicPr>
        <p:blipFill rotWithShape="1">
          <a:blip r:embed="rId2"/>
          <a:srcRect l="427"/>
          <a:stretch/>
        </p:blipFill>
        <p:spPr>
          <a:xfrm>
            <a:off x="313999" y="2358486"/>
            <a:ext cx="12621838" cy="5928987"/>
          </a:xfrm>
          <a:prstGeom prst="rect">
            <a:avLst/>
          </a:prstGeom>
        </p:spPr>
      </p:pic>
    </p:spTree>
    <p:extLst>
      <p:ext uri="{BB962C8B-B14F-4D97-AF65-F5344CB8AC3E}">
        <p14:creationId xmlns:p14="http://schemas.microsoft.com/office/powerpoint/2010/main" val="13614674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6" name="https://github.com/SoftEng-HEIGVD/Teaching-HEIGVD-RES-2021"/>
          <p:cNvSpPr txBox="1"/>
          <p:nvPr/>
        </p:nvSpPr>
        <p:spPr>
          <a:xfrm>
            <a:off x="1284967" y="1527787"/>
            <a:ext cx="10434867" cy="31630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700" u="sng">
                <a:hlinkClick r:id="rId2"/>
              </a:defRPr>
            </a:lvl1pPr>
          </a:lstStyle>
          <a:p>
            <a:pPr>
              <a:defRPr u="none"/>
            </a:pPr>
            <a:r>
              <a:rPr u="sng">
                <a:hlinkClick r:id="rId2"/>
              </a:rPr>
              <a:t>https://github.com/SoftEng-HEIGVD/Teaching-HEIGVD-RES-2021</a:t>
            </a:r>
          </a:p>
        </p:txBody>
      </p:sp>
      <p:pic>
        <p:nvPicPr>
          <p:cNvPr id="357" name="Image" descr="Image"/>
          <p:cNvPicPr>
            <a:picLocks noChangeAspect="1"/>
          </p:cNvPicPr>
          <p:nvPr/>
        </p:nvPicPr>
        <p:blipFill>
          <a:blip r:embed="rId3"/>
          <a:stretch>
            <a:fillRect/>
          </a:stretch>
        </p:blipFill>
        <p:spPr>
          <a:xfrm>
            <a:off x="3003248" y="5838183"/>
            <a:ext cx="1016057" cy="1016057"/>
          </a:xfrm>
          <a:prstGeom prst="rect">
            <a:avLst/>
          </a:prstGeom>
          <a:ln w="12700">
            <a:miter lim="400000"/>
          </a:ln>
        </p:spPr>
      </p:pic>
      <p:pic>
        <p:nvPicPr>
          <p:cNvPr id="358" name="Image" descr="Image"/>
          <p:cNvPicPr>
            <a:picLocks noChangeAspect="1"/>
          </p:cNvPicPr>
          <p:nvPr/>
        </p:nvPicPr>
        <p:blipFill>
          <a:blip r:embed="rId4"/>
          <a:stretch>
            <a:fillRect/>
          </a:stretch>
        </p:blipFill>
        <p:spPr>
          <a:xfrm>
            <a:off x="8985495" y="5838183"/>
            <a:ext cx="1016057" cy="1016057"/>
          </a:xfrm>
          <a:prstGeom prst="rect">
            <a:avLst/>
          </a:prstGeom>
          <a:ln w="12700">
            <a:miter lim="400000"/>
          </a:ln>
        </p:spPr>
      </p:pic>
      <p:pic>
        <p:nvPicPr>
          <p:cNvPr id="359" name="Image" descr="Image"/>
          <p:cNvPicPr>
            <a:picLocks noChangeAspect="1"/>
          </p:cNvPicPr>
          <p:nvPr/>
        </p:nvPicPr>
        <p:blipFill>
          <a:blip r:embed="rId5"/>
          <a:stretch>
            <a:fillRect/>
          </a:stretch>
        </p:blipFill>
        <p:spPr>
          <a:xfrm>
            <a:off x="6985920" y="5838183"/>
            <a:ext cx="1016057" cy="1016057"/>
          </a:xfrm>
          <a:prstGeom prst="rect">
            <a:avLst/>
          </a:prstGeom>
          <a:ln w="12700">
            <a:miter lim="400000"/>
          </a:ln>
        </p:spPr>
      </p:pic>
      <p:pic>
        <p:nvPicPr>
          <p:cNvPr id="360" name="Image" descr="Image"/>
          <p:cNvPicPr>
            <a:picLocks noChangeAspect="1"/>
          </p:cNvPicPr>
          <p:nvPr/>
        </p:nvPicPr>
        <p:blipFill>
          <a:blip r:embed="rId6"/>
          <a:stretch>
            <a:fillRect/>
          </a:stretch>
        </p:blipFill>
        <p:spPr>
          <a:xfrm>
            <a:off x="4720395" y="5616593"/>
            <a:ext cx="1459236" cy="1459236"/>
          </a:xfrm>
          <a:prstGeom prst="rect">
            <a:avLst/>
          </a:prstGeom>
          <a:ln w="12700">
            <a:miter lim="400000"/>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stretch>
            <a:fillRect/>
          </a:stretch>
        </p:blipFill>
        <p:spPr>
          <a:xfrm>
            <a:off x="2985163" y="2261854"/>
            <a:ext cx="3400862" cy="5019723"/>
          </a:xfrm>
          <a:prstGeom prst="rect">
            <a:avLst/>
          </a:prstGeom>
          <a:ln w="12700">
            <a:miter lim="400000"/>
          </a:ln>
        </p:spPr>
      </p:pic>
      <p:pic>
        <p:nvPicPr>
          <p:cNvPr id="363" name="Image" descr="Image"/>
          <p:cNvPicPr>
            <a:picLocks noChangeAspect="1"/>
          </p:cNvPicPr>
          <p:nvPr/>
        </p:nvPicPr>
        <p:blipFill>
          <a:blip r:embed="rId3"/>
          <a:stretch>
            <a:fillRect/>
          </a:stretch>
        </p:blipFill>
        <p:spPr>
          <a:xfrm>
            <a:off x="7994767" y="3759281"/>
            <a:ext cx="2024870" cy="202487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legram etiquette"/>
          <p:cNvSpPr txBox="1">
            <a:spLocks noGrp="1"/>
          </p:cNvSpPr>
          <p:nvPr>
            <p:ph type="title"/>
          </p:nvPr>
        </p:nvSpPr>
        <p:spPr>
          <a:prstGeom prst="rect">
            <a:avLst/>
          </a:prstGeom>
        </p:spPr>
        <p:txBody>
          <a:bodyPr/>
          <a:lstStyle/>
          <a:p>
            <a:r>
              <a:t>Telegram etiquette</a:t>
            </a:r>
          </a:p>
        </p:txBody>
      </p:sp>
      <p:sp>
        <p:nvSpPr>
          <p:cNvPr id="366" name="Understand that this is voluntary, best-effort service.…"/>
          <p:cNvSpPr txBox="1">
            <a:spLocks noGrp="1"/>
          </p:cNvSpPr>
          <p:nvPr>
            <p:ph type="body" idx="1"/>
          </p:nvPr>
        </p:nvSpPr>
        <p:spPr>
          <a:prstGeom prst="rect">
            <a:avLst/>
          </a:prstGeom>
        </p:spPr>
        <p:txBody>
          <a:bodyPr>
            <a:normAutofit/>
          </a:bodyPr>
          <a:lstStyle/>
          <a:p>
            <a:pPr marL="237363" indent="-237363" defTabSz="519937">
              <a:spcBef>
                <a:spcPts val="2100"/>
              </a:spcBef>
              <a:defRPr sz="2581"/>
            </a:pPr>
            <a:r>
              <a:t>Understand that this is voluntary, </a:t>
            </a:r>
            <a:r>
              <a:rPr b="1"/>
              <a:t>best-effort</a:t>
            </a:r>
            <a:r>
              <a:t> service.</a:t>
            </a:r>
          </a:p>
          <a:p>
            <a:pPr marL="237363" indent="-237363" defTabSz="519937">
              <a:spcBef>
                <a:spcPts val="2100"/>
              </a:spcBef>
              <a:defRPr sz="2581"/>
            </a:pPr>
            <a:r>
              <a:t>Understand that we have to deal with </a:t>
            </a:r>
            <a:r>
              <a:rPr b="1"/>
              <a:t>scale</a:t>
            </a:r>
            <a:r>
              <a:t>: </a:t>
            </a:r>
          </a:p>
          <a:p>
            <a:pPr marL="632968" lvl="1" indent="-237363" defTabSz="519937">
              <a:spcBef>
                <a:spcPts val="2100"/>
              </a:spcBef>
              <a:defRPr sz="2581"/>
            </a:pPr>
            <a:r>
              <a:t>30% of 85 students * 10’ &gt; 4 hours, 10% of 85 students * 30’ &gt; 4 hours</a:t>
            </a:r>
          </a:p>
          <a:p>
            <a:pPr marL="237363" indent="-237363" defTabSz="519937">
              <a:spcBef>
                <a:spcPts val="2100"/>
              </a:spcBef>
              <a:defRPr sz="2581"/>
            </a:pPr>
            <a:r>
              <a:rPr b="1">
                <a:solidFill>
                  <a:schemeClr val="accent5"/>
                </a:solidFill>
              </a:rPr>
              <a:t>It is </a:t>
            </a:r>
            <a:r>
              <a:rPr b="1" u="sng">
                <a:solidFill>
                  <a:schemeClr val="accent5"/>
                </a:solidFill>
              </a:rPr>
              <a:t>not</a:t>
            </a:r>
            <a:r>
              <a:rPr b="1">
                <a:solidFill>
                  <a:schemeClr val="accent5"/>
                </a:solidFill>
              </a:rPr>
              <a:t> ok to ping Miguel, Daniel and James directly</a:t>
            </a:r>
            <a:r>
              <a:t>. I have officially forbidden them to respond to DMs (unless it’s to invite them for a beer).</a:t>
            </a:r>
          </a:p>
          <a:p>
            <a:pPr marL="237363" indent="-237363" defTabSz="519937">
              <a:spcBef>
                <a:spcPts val="2100"/>
              </a:spcBef>
              <a:defRPr sz="2581"/>
            </a:pPr>
            <a:r>
              <a:t>In 95% of the cases, post on the RES 2021 group (there is no stupid question). If the answer is helpful for you, it might be for others. Other students might be faster at answering than us.</a:t>
            </a:r>
          </a:p>
          <a:p>
            <a:pPr marL="237363" indent="-237363" defTabSz="519937">
              <a:spcBef>
                <a:spcPts val="2100"/>
              </a:spcBef>
              <a:defRPr sz="2581"/>
            </a:pPr>
            <a:r>
              <a:t>For the remaining 5%, ping </a:t>
            </a:r>
            <a:r>
              <a:rPr u="sng"/>
              <a:t>me</a:t>
            </a:r>
            <a:r>
              <a:t> (not the animals). </a:t>
            </a:r>
            <a:r>
              <a:rPr b="1"/>
              <a:t>Do not hesitate</a:t>
            </a:r>
            <a:r>
              <a:t>.</a:t>
            </a:r>
          </a:p>
          <a:p>
            <a:pPr marL="237363" indent="-237363" defTabSz="519937">
              <a:spcBef>
                <a:spcPts val="2100"/>
              </a:spcBef>
              <a:defRPr sz="2581"/>
            </a:pPr>
            <a:r>
              <a:rPr b="1">
                <a:solidFill>
                  <a:schemeClr val="accent5"/>
                </a:solidFill>
              </a:rPr>
              <a:t>“Hello, the second test does not work. Why?”</a:t>
            </a:r>
            <a:r>
              <a:t> is not an easy question to answer. Where is your code? What have you tried? What was the expected behavior and what do you observe instead?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rPr lang="en-US" dirty="0"/>
              <a:t>To do during lab session</a:t>
            </a:r>
            <a:endParaRPr dirty="0"/>
          </a:p>
        </p:txBody>
      </p:sp>
      <p:sp>
        <p:nvSpPr>
          <p:cNvPr id="3" name="Rectangle 2">
            <a:extLst>
              <a:ext uri="{FF2B5EF4-FFF2-40B4-BE49-F238E27FC236}">
                <a16:creationId xmlns:a16="http://schemas.microsoft.com/office/drawing/2014/main" id="{B638A5A9-0CF7-4243-BFF9-FD28DD18C7C2}"/>
              </a:ext>
            </a:extLst>
          </p:cNvPr>
          <p:cNvSpPr/>
          <p:nvPr/>
        </p:nvSpPr>
        <p:spPr>
          <a:xfrm>
            <a:off x="694481" y="2229108"/>
            <a:ext cx="11516810" cy="5988562"/>
          </a:xfrm>
          <a:prstGeom prst="rect">
            <a:avLst/>
          </a:prstGeom>
        </p:spPr>
        <p:txBody>
          <a:bodyPr wrap="square">
            <a:spAutoFit/>
          </a:bodyPr>
          <a:lstStyle/>
          <a:p>
            <a:pPr marL="571500" indent="-571500" algn="l">
              <a:buFont typeface="Arial" panose="020B0604020202020204" pitchFamily="34" charset="0"/>
              <a:buChar char="•"/>
            </a:pPr>
            <a:r>
              <a:rPr lang="en-GB" dirty="0"/>
              <a:t>Prepare your machine (Git, SSH, </a:t>
            </a:r>
            <a:r>
              <a:rPr lang="en-GB" dirty="0" err="1"/>
              <a:t>Intellij</a:t>
            </a:r>
            <a:r>
              <a:rPr lang="en-GB" dirty="0"/>
              <a:t>)</a:t>
            </a:r>
          </a:p>
          <a:p>
            <a:pPr marL="571500" indent="-571500" algn="l">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Create a GitHub account</a:t>
            </a:r>
            <a:br>
              <a:rPr lang="en-GB" dirty="0"/>
            </a:br>
            <a:r>
              <a:rPr lang="en-GB" dirty="0"/>
              <a:t>(send email with GitHub ID to prof)</a:t>
            </a:r>
          </a:p>
          <a:p>
            <a:pPr marL="571500" indent="-571500" algn="l">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Install Telegram and create account</a:t>
            </a:r>
          </a:p>
          <a:p>
            <a:pPr marL="571500" indent="-571500" algn="l">
              <a:lnSpc>
                <a:spcPct val="150000"/>
              </a:lnSpc>
              <a:buFont typeface="Arial" panose="020B0604020202020204" pitchFamily="34" charset="0"/>
              <a:buChar char="•"/>
            </a:pPr>
            <a:endParaRPr lang="en-GB" sz="1800" dirty="0"/>
          </a:p>
          <a:p>
            <a:pPr marL="571500" indent="-571500" algn="l">
              <a:buFont typeface="Arial" panose="020B0604020202020204" pitchFamily="34" charset="0"/>
              <a:buChar char="•"/>
            </a:pPr>
            <a:r>
              <a:rPr lang="en-GB" dirty="0"/>
              <a:t>Follow </a:t>
            </a:r>
            <a:r>
              <a:rPr lang="en-GB" dirty="0">
                <a:hlinkClick r:id="rId2"/>
              </a:rPr>
              <a:t>https://learngitbranching.js.org/</a:t>
            </a:r>
            <a:r>
              <a:rPr lang="en-GB" dirty="0"/>
              <a:t> tutorial </a:t>
            </a:r>
            <a:r>
              <a:rPr lang="en-GB" sz="2800" dirty="0"/>
              <a:t>(at least the Introduction Sequence – commit, branch, merge, rebase) </a:t>
            </a:r>
            <a:endParaRPr lang="en-GB" dirty="0"/>
          </a:p>
          <a:p>
            <a:pPr marL="571500" indent="-571500" algn="l">
              <a:lnSpc>
                <a:spcPct val="150000"/>
              </a:lnSpc>
              <a:buFont typeface="Arial" panose="020B0604020202020204" pitchFamily="34" charset="0"/>
              <a:buChar char="•"/>
            </a:pPr>
            <a:endParaRPr lang="en-GB" sz="1800" dirty="0"/>
          </a:p>
          <a:p>
            <a:pPr marL="571500" indent="-571500" algn="l">
              <a:lnSpc>
                <a:spcPct val="150000"/>
              </a:lnSpc>
              <a:buFont typeface="Arial" panose="020B0604020202020204" pitchFamily="34" charset="0"/>
              <a:buChar char="•"/>
            </a:pPr>
            <a:r>
              <a:rPr lang="en-GB" dirty="0"/>
              <a:t>Start watching Prelude videos</a:t>
            </a:r>
          </a:p>
        </p:txBody>
      </p:sp>
    </p:spTree>
    <p:extLst>
      <p:ext uri="{BB962C8B-B14F-4D97-AF65-F5344CB8AC3E}">
        <p14:creationId xmlns:p14="http://schemas.microsoft.com/office/powerpoint/2010/main" val="27882674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ools"/>
          <p:cNvSpPr txBox="1">
            <a:spLocks noGrp="1"/>
          </p:cNvSpPr>
          <p:nvPr>
            <p:ph type="title"/>
          </p:nvPr>
        </p:nvSpPr>
        <p:spPr>
          <a:xfrm>
            <a:off x="571500" y="127000"/>
            <a:ext cx="11861800" cy="2336800"/>
          </a:xfrm>
          <a:prstGeom prst="rect">
            <a:avLst/>
          </a:prstGeom>
        </p:spPr>
        <p:txBody>
          <a:bodyPr/>
          <a:lstStyle>
            <a:lvl1pPr algn="ctr">
              <a:defRPr sz="6000"/>
            </a:lvl1pPr>
          </a:lstStyle>
          <a:p>
            <a:r>
              <a:t>Tools</a:t>
            </a:r>
          </a:p>
        </p:txBody>
      </p:sp>
      <p:pic>
        <p:nvPicPr>
          <p:cNvPr id="461" name="Image" descr="Image"/>
          <p:cNvPicPr>
            <a:picLocks noChangeAspect="1"/>
          </p:cNvPicPr>
          <p:nvPr/>
        </p:nvPicPr>
        <p:blipFill>
          <a:blip r:embed="rId2"/>
          <a:stretch>
            <a:fillRect/>
          </a:stretch>
        </p:blipFill>
        <p:spPr>
          <a:xfrm>
            <a:off x="1697608" y="2144944"/>
            <a:ext cx="8885684" cy="592379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droppedImage.png" descr="droppedImage.png"/>
          <p:cNvPicPr>
            <a:picLocks noChangeAspect="1"/>
          </p:cNvPicPr>
          <p:nvPr/>
        </p:nvPicPr>
        <p:blipFill>
          <a:blip r:embed="rId2"/>
          <a:stretch>
            <a:fillRect/>
          </a:stretch>
        </p:blipFill>
        <p:spPr>
          <a:xfrm>
            <a:off x="8498487" y="2565400"/>
            <a:ext cx="3860801" cy="1612900"/>
          </a:xfrm>
          <a:prstGeom prst="rect">
            <a:avLst/>
          </a:prstGeom>
          <a:ln w="12700">
            <a:miter lim="400000"/>
          </a:ln>
        </p:spPr>
      </p:pic>
      <p:pic>
        <p:nvPicPr>
          <p:cNvPr id="464" name="droppedImage.png" descr="droppedImage.png"/>
          <p:cNvPicPr>
            <a:picLocks noChangeAspect="1"/>
          </p:cNvPicPr>
          <p:nvPr/>
        </p:nvPicPr>
        <p:blipFill>
          <a:blip r:embed="rId3"/>
          <a:stretch>
            <a:fillRect/>
          </a:stretch>
        </p:blipFill>
        <p:spPr>
          <a:xfrm>
            <a:off x="8712200" y="4845050"/>
            <a:ext cx="4229100" cy="4229100"/>
          </a:xfrm>
          <a:prstGeom prst="rect">
            <a:avLst/>
          </a:prstGeom>
          <a:ln w="12700">
            <a:miter lim="400000"/>
          </a:ln>
        </p:spPr>
      </p:pic>
      <p:sp>
        <p:nvSpPr>
          <p:cNvPr id="465" name="Git &amp; GitHub"/>
          <p:cNvSpPr txBox="1">
            <a:spLocks noGrp="1"/>
          </p:cNvSpPr>
          <p:nvPr>
            <p:ph type="title"/>
          </p:nvPr>
        </p:nvSpPr>
        <p:spPr>
          <a:prstGeom prst="rect">
            <a:avLst/>
          </a:prstGeom>
        </p:spPr>
        <p:txBody>
          <a:bodyPr/>
          <a:lstStyle/>
          <a:p>
            <a:r>
              <a:t>Git &amp; GitHub</a:t>
            </a:r>
          </a:p>
        </p:txBody>
      </p:sp>
      <p:sp>
        <p:nvSpPr>
          <p:cNvPr id="466" name="Step 1: install Git…"/>
          <p:cNvSpPr txBox="1">
            <a:spLocks noGrp="1"/>
          </p:cNvSpPr>
          <p:nvPr>
            <p:ph type="body" idx="1"/>
          </p:nvPr>
        </p:nvSpPr>
        <p:spPr>
          <a:xfrm>
            <a:off x="571500" y="2324100"/>
            <a:ext cx="8267700" cy="6565900"/>
          </a:xfrm>
          <a:prstGeom prst="rect">
            <a:avLst/>
          </a:prstGeom>
        </p:spPr>
        <p:txBody>
          <a:bodyPr>
            <a:normAutofit/>
          </a:bodyPr>
          <a:lstStyle/>
          <a:p>
            <a:pPr marL="261365" indent="-261365" defTabSz="572516">
              <a:spcBef>
                <a:spcPts val="2300"/>
              </a:spcBef>
              <a:defRPr sz="2548" b="1"/>
            </a:pPr>
            <a:r>
              <a:rPr dirty="0"/>
              <a:t>Step 1: install Git</a:t>
            </a:r>
          </a:p>
          <a:p>
            <a:pPr marL="696976" lvl="1" indent="-261365" defTabSz="572516">
              <a:spcBef>
                <a:spcPts val="2300"/>
              </a:spcBef>
              <a:defRPr sz="2548"/>
            </a:pPr>
            <a:r>
              <a:rPr u="sng" dirty="0">
                <a:hlinkClick r:id="rId4"/>
              </a:rPr>
              <a:t>http://git-scm.com/downloads</a:t>
            </a:r>
          </a:p>
          <a:p>
            <a:pPr marL="696976" lvl="1" indent="-261365" defTabSz="572516">
              <a:spcBef>
                <a:spcPts val="2300"/>
              </a:spcBef>
              <a:defRPr sz="2548"/>
            </a:pPr>
            <a:r>
              <a:rPr u="sng" dirty="0">
                <a:hlinkClick r:id="rId5"/>
              </a:rPr>
              <a:t>http://git-scm.com/book/en/Getting-Started-Installing-Git</a:t>
            </a:r>
          </a:p>
          <a:p>
            <a:pPr marL="696976" lvl="1" indent="-261365" defTabSz="572516">
              <a:spcBef>
                <a:spcPts val="2300"/>
              </a:spcBef>
              <a:defRPr sz="2548"/>
            </a:pPr>
            <a:r>
              <a:rPr dirty="0"/>
              <a:t>Check point: are you able to invoke the git command from the shell?</a:t>
            </a:r>
          </a:p>
          <a:p>
            <a:pPr marL="261365" indent="-261365" defTabSz="572516">
              <a:spcBef>
                <a:spcPts val="2300"/>
              </a:spcBef>
              <a:defRPr sz="2548" b="1"/>
            </a:pPr>
            <a:r>
              <a:rPr dirty="0"/>
              <a:t>Step 2: configure Git</a:t>
            </a:r>
          </a:p>
          <a:p>
            <a:pPr marL="261365" indent="-261365" defTabSz="572516">
              <a:spcBef>
                <a:spcPts val="2300"/>
              </a:spcBef>
              <a:defRPr sz="2548"/>
            </a:pPr>
            <a:r>
              <a:rPr u="sng" dirty="0">
                <a:hlinkClick r:id="rId6"/>
              </a:rPr>
              <a:t>https://help.github.com/articles/set-up-git</a:t>
            </a:r>
            <a:endParaRPr u="sng" dirty="0"/>
          </a:p>
          <a:p>
            <a:pPr marL="261365" indent="-261365" defTabSz="572516">
              <a:spcBef>
                <a:spcPts val="2300"/>
              </a:spcBef>
              <a:defRPr sz="2548" b="1"/>
            </a:pPr>
            <a:r>
              <a:rPr dirty="0"/>
              <a:t>Step 3: configure SSH</a:t>
            </a:r>
          </a:p>
          <a:p>
            <a:pPr marL="696976" lvl="1" indent="-261365" defTabSz="572516">
              <a:spcBef>
                <a:spcPts val="2300"/>
              </a:spcBef>
              <a:defRPr sz="2548"/>
            </a:pPr>
            <a:r>
              <a:rPr u="sng" dirty="0">
                <a:hlinkClick r:id="rId7"/>
              </a:rPr>
              <a:t>http://guides.beanstalkapp.com/version-control/git-on-windows.html#installing-ssh-keys</a:t>
            </a:r>
          </a:p>
        </p:txBody>
      </p:sp>
    </p:spTree>
    <p:extLst>
      <p:ext uri="{BB962C8B-B14F-4D97-AF65-F5344CB8AC3E}">
        <p14:creationId xmlns:p14="http://schemas.microsoft.com/office/powerpoint/2010/main" val="2195526705"/>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ing Git locally"/>
          <p:cNvSpPr txBox="1">
            <a:spLocks noGrp="1"/>
          </p:cNvSpPr>
          <p:nvPr>
            <p:ph type="title"/>
          </p:nvPr>
        </p:nvSpPr>
        <p:spPr>
          <a:prstGeom prst="rect">
            <a:avLst/>
          </a:prstGeom>
        </p:spPr>
        <p:txBody>
          <a:bodyPr/>
          <a:lstStyle/>
          <a:p>
            <a:r>
              <a:t>Using Git locally</a:t>
            </a:r>
          </a:p>
        </p:txBody>
      </p:sp>
      <p:sp>
        <p:nvSpPr>
          <p:cNvPr id="469" name="You do not have to use a server: Git is already useful to manage versions of your files on your local machine.…"/>
          <p:cNvSpPr txBox="1">
            <a:spLocks noGrp="1"/>
          </p:cNvSpPr>
          <p:nvPr>
            <p:ph type="body" sz="half" idx="1"/>
          </p:nvPr>
        </p:nvSpPr>
        <p:spPr>
          <a:xfrm>
            <a:off x="571500" y="5029200"/>
            <a:ext cx="11861800" cy="3860800"/>
          </a:xfrm>
          <a:prstGeom prst="rect">
            <a:avLst/>
          </a:prstGeom>
        </p:spPr>
        <p:txBody>
          <a:bodyPr/>
          <a:lstStyle/>
          <a:p>
            <a:r>
              <a:rPr b="1" dirty="0"/>
              <a:t>You do not </a:t>
            </a:r>
            <a:r>
              <a:rPr b="1" i="1" dirty="0"/>
              <a:t>have to</a:t>
            </a:r>
            <a:r>
              <a:rPr b="1" dirty="0"/>
              <a:t> use a server</a:t>
            </a:r>
            <a:r>
              <a:rPr dirty="0"/>
              <a:t>: Git is already useful to manage versions of your files on your local machine.</a:t>
            </a:r>
          </a:p>
          <a:p>
            <a:r>
              <a:rPr dirty="0"/>
              <a:t>The </a:t>
            </a:r>
            <a:r>
              <a:rPr b="1" dirty="0">
                <a:solidFill>
                  <a:srgbClr val="0042AA"/>
                </a:solidFill>
                <a:latin typeface="Consolas"/>
                <a:ea typeface="Consolas"/>
                <a:cs typeface="Consolas"/>
                <a:sym typeface="Consolas"/>
              </a:rPr>
              <a:t>git </a:t>
            </a:r>
            <a:r>
              <a:rPr b="1" dirty="0" err="1">
                <a:solidFill>
                  <a:srgbClr val="0042AA"/>
                </a:solidFill>
                <a:latin typeface="Consolas"/>
                <a:ea typeface="Consolas"/>
                <a:cs typeface="Consolas"/>
                <a:sym typeface="Consolas"/>
              </a:rPr>
              <a:t>init</a:t>
            </a:r>
            <a:r>
              <a:rPr b="1" dirty="0"/>
              <a:t> command</a:t>
            </a:r>
            <a:r>
              <a:rPr dirty="0"/>
              <a:t> creates a </a:t>
            </a:r>
            <a:r>
              <a:rPr b="1" dirty="0"/>
              <a:t>local repository</a:t>
            </a:r>
            <a:r>
              <a:rPr dirty="0"/>
              <a:t>. If you look carefully, you will see </a:t>
            </a:r>
            <a:r>
              <a:rPr b="1" dirty="0"/>
              <a:t>a hidden </a:t>
            </a:r>
            <a:r>
              <a:rPr b="1" dirty="0">
                <a:solidFill>
                  <a:srgbClr val="0042AA"/>
                </a:solidFill>
                <a:latin typeface="Consolas"/>
                <a:ea typeface="Consolas"/>
                <a:cs typeface="Consolas"/>
                <a:sym typeface="Consolas"/>
              </a:rPr>
              <a:t>.git</a:t>
            </a:r>
            <a:r>
              <a:rPr b="1" dirty="0"/>
              <a:t> directory</a:t>
            </a:r>
            <a:r>
              <a:rPr dirty="0"/>
              <a:t>, where Git keeps all of his data.</a:t>
            </a:r>
          </a:p>
          <a:p>
            <a:r>
              <a:rPr b="1" dirty="0"/>
              <a:t>Important</a:t>
            </a:r>
            <a:r>
              <a:rPr dirty="0"/>
              <a:t>: your </a:t>
            </a:r>
            <a:r>
              <a:rPr b="1" dirty="0">
                <a:solidFill>
                  <a:srgbClr val="0042AA"/>
                </a:solidFill>
                <a:latin typeface="Consolas"/>
                <a:ea typeface="Consolas"/>
                <a:cs typeface="Consolas"/>
                <a:sym typeface="Consolas"/>
              </a:rPr>
              <a:t>my-project</a:t>
            </a:r>
            <a:r>
              <a:rPr dirty="0"/>
              <a:t> directory is your </a:t>
            </a:r>
            <a:r>
              <a:rPr b="1" dirty="0"/>
              <a:t>working directory</a:t>
            </a:r>
            <a:r>
              <a:rPr dirty="0"/>
              <a:t>. If you simply create files in it, they will not immediately be part of your repository! </a:t>
            </a:r>
          </a:p>
        </p:txBody>
      </p:sp>
      <p:sp>
        <p:nvSpPr>
          <p:cNvPr id="470" name="$ mkdir my-project…"/>
          <p:cNvSpPr txBox="1"/>
          <p:nvPr/>
        </p:nvSpPr>
        <p:spPr>
          <a:xfrm>
            <a:off x="643743" y="2160415"/>
            <a:ext cx="11717314" cy="2436467"/>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0" tIns="190500" rIns="190500" bIns="190500" anchor="b">
            <a:spAutoFit/>
          </a:bodyPr>
          <a:lstStyle/>
          <a:p>
            <a:pPr algn="l">
              <a:defRPr sz="3600">
                <a:latin typeface="Consolas"/>
                <a:ea typeface="Consolas"/>
                <a:cs typeface="Consolas"/>
                <a:sym typeface="Consolas"/>
              </a:defRPr>
            </a:pPr>
            <a:r>
              <a:t>$ mkdir my-project</a:t>
            </a:r>
          </a:p>
          <a:p>
            <a:pPr algn="l">
              <a:defRPr sz="3600">
                <a:latin typeface="Consolas"/>
                <a:ea typeface="Consolas"/>
                <a:cs typeface="Consolas"/>
                <a:sym typeface="Consolas"/>
              </a:defRPr>
            </a:pPr>
            <a:r>
              <a:t>$ cd my-project</a:t>
            </a:r>
          </a:p>
          <a:p>
            <a:pPr algn="l">
              <a:defRPr sz="3600">
                <a:latin typeface="Consolas"/>
                <a:ea typeface="Consolas"/>
                <a:cs typeface="Consolas"/>
                <a:sym typeface="Consolas"/>
              </a:defRPr>
            </a:pPr>
            <a:r>
              <a:t>$ git init</a:t>
            </a:r>
          </a:p>
          <a:p>
            <a:pPr algn="l">
              <a:defRPr sz="3600">
                <a:latin typeface="Consolas"/>
                <a:ea typeface="Consolas"/>
                <a:cs typeface="Consolas"/>
                <a:sym typeface="Consolas"/>
              </a:defRPr>
            </a:pPr>
            <a:r>
              <a:t>$ ls -al</a:t>
            </a:r>
          </a:p>
        </p:txBody>
      </p:sp>
    </p:spTree>
    <p:extLst>
      <p:ext uri="{BB962C8B-B14F-4D97-AF65-F5344CB8AC3E}">
        <p14:creationId xmlns:p14="http://schemas.microsoft.com/office/powerpoint/2010/main" val="2501355531"/>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Background"/>
          <p:cNvSpPr txBox="1">
            <a:spLocks noGrp="1"/>
          </p:cNvSpPr>
          <p:nvPr>
            <p:ph type="title"/>
          </p:nvPr>
        </p:nvSpPr>
        <p:spPr>
          <a:xfrm>
            <a:off x="571500" y="127000"/>
            <a:ext cx="11861800" cy="2336800"/>
          </a:xfrm>
          <a:prstGeom prst="rect">
            <a:avLst/>
          </a:prstGeom>
        </p:spPr>
        <p:txBody>
          <a:bodyPr/>
          <a:lstStyle>
            <a:lvl1pPr algn="ctr">
              <a:defRPr sz="6000"/>
            </a:lvl1pPr>
          </a:lstStyle>
          <a:p>
            <a:r>
              <a:t>Background</a:t>
            </a:r>
          </a:p>
        </p:txBody>
      </p:sp>
      <p:pic>
        <p:nvPicPr>
          <p:cNvPr id="239" name="Image" descr="Image"/>
          <p:cNvPicPr>
            <a:picLocks noChangeAspect="1"/>
          </p:cNvPicPr>
          <p:nvPr/>
        </p:nvPicPr>
        <p:blipFill>
          <a:blip r:embed="rId2"/>
          <a:stretch>
            <a:fillRect/>
          </a:stretch>
        </p:blipFill>
        <p:spPr>
          <a:xfrm>
            <a:off x="3354149" y="3058417"/>
            <a:ext cx="6296502" cy="498068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Using Git locally"/>
          <p:cNvSpPr txBox="1">
            <a:spLocks noGrp="1"/>
          </p:cNvSpPr>
          <p:nvPr>
            <p:ph type="title"/>
          </p:nvPr>
        </p:nvSpPr>
        <p:spPr>
          <a:prstGeom prst="rect">
            <a:avLst/>
          </a:prstGeom>
        </p:spPr>
        <p:txBody>
          <a:bodyPr/>
          <a:lstStyle/>
          <a:p>
            <a:r>
              <a:t>Using Git locally</a:t>
            </a:r>
          </a:p>
        </p:txBody>
      </p:sp>
      <p:sp>
        <p:nvSpPr>
          <p:cNvPr id="473" name="$ echo &quot;text a&quot; &gt; a.txt…"/>
          <p:cNvSpPr txBox="1"/>
          <p:nvPr/>
        </p:nvSpPr>
        <p:spPr>
          <a:xfrm>
            <a:off x="355600" y="2146300"/>
            <a:ext cx="12293600" cy="2336800"/>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l">
              <a:defRPr sz="2600">
                <a:latin typeface="Consolas"/>
                <a:ea typeface="Consolas"/>
                <a:cs typeface="Consolas"/>
                <a:sym typeface="Consolas"/>
              </a:defRPr>
            </a:pPr>
            <a:r>
              <a:t>$ echo "text a" &gt; a.txt</a:t>
            </a:r>
          </a:p>
          <a:p>
            <a:pPr algn="l">
              <a:defRPr sz="2600">
                <a:latin typeface="Consolas"/>
                <a:ea typeface="Consolas"/>
                <a:cs typeface="Consolas"/>
                <a:sym typeface="Consolas"/>
              </a:defRPr>
            </a:pPr>
            <a:r>
              <a:t>$ git status</a:t>
            </a:r>
          </a:p>
          <a:p>
            <a:pPr algn="l">
              <a:defRPr sz="2600">
                <a:latin typeface="Consolas"/>
                <a:ea typeface="Consolas"/>
                <a:cs typeface="Consolas"/>
                <a:sym typeface="Consolas"/>
              </a:defRPr>
            </a:pPr>
            <a:r>
              <a:t>$ git add a.txt</a:t>
            </a:r>
          </a:p>
          <a:p>
            <a:pPr algn="l">
              <a:defRPr sz="2600">
                <a:latin typeface="Consolas"/>
                <a:ea typeface="Consolas"/>
                <a:cs typeface="Consolas"/>
                <a:sym typeface="Consolas"/>
              </a:defRPr>
            </a:pPr>
            <a:r>
              <a:t>$ git commit -m “First version of a.txt”</a:t>
            </a:r>
          </a:p>
          <a:p>
            <a:pPr algn="l">
              <a:defRPr sz="2600">
                <a:latin typeface="Consolas"/>
                <a:ea typeface="Consolas"/>
                <a:cs typeface="Consolas"/>
                <a:sym typeface="Consolas"/>
              </a:defRPr>
            </a:pPr>
            <a:r>
              <a:t>$ echo “my mod on text a” &gt; a.txt</a:t>
            </a:r>
          </a:p>
          <a:p>
            <a:pPr algn="l">
              <a:defRPr sz="2600">
                <a:latin typeface="Consolas"/>
                <a:ea typeface="Consolas"/>
                <a:cs typeface="Consolas"/>
                <a:sym typeface="Consolas"/>
              </a:defRPr>
            </a:pPr>
            <a:r>
              <a:t>$ git status</a:t>
            </a:r>
          </a:p>
        </p:txBody>
      </p:sp>
      <p:sp>
        <p:nvSpPr>
          <p:cNvPr id="474" name="A commit is a snapshot of your repository. Git maintains a graph of commits and you can always recover the state of a particular commit.…"/>
          <p:cNvSpPr txBox="1">
            <a:spLocks noGrp="1"/>
          </p:cNvSpPr>
          <p:nvPr>
            <p:ph type="body" idx="1"/>
          </p:nvPr>
        </p:nvSpPr>
        <p:spPr>
          <a:xfrm>
            <a:off x="571500" y="4635500"/>
            <a:ext cx="11861800" cy="4533900"/>
          </a:xfrm>
          <a:prstGeom prst="rect">
            <a:avLst/>
          </a:prstGeom>
        </p:spPr>
        <p:txBody>
          <a:bodyPr>
            <a:normAutofit/>
          </a:bodyPr>
          <a:lstStyle/>
          <a:p>
            <a:r>
              <a:t>A </a:t>
            </a:r>
            <a:r>
              <a:rPr b="1"/>
              <a:t>commit</a:t>
            </a:r>
            <a:r>
              <a:t> is a </a:t>
            </a:r>
            <a:r>
              <a:rPr b="1"/>
              <a:t>snapshot</a:t>
            </a:r>
            <a:r>
              <a:t> of your repository. Git maintains a </a:t>
            </a:r>
            <a:r>
              <a:rPr b="1"/>
              <a:t>graph of commits</a:t>
            </a:r>
            <a:r>
              <a:t> and you can always </a:t>
            </a:r>
            <a:r>
              <a:rPr b="1"/>
              <a:t>recover the state</a:t>
            </a:r>
            <a:r>
              <a:t> of a particular commit.</a:t>
            </a:r>
          </a:p>
          <a:p>
            <a:r>
              <a:t>When </a:t>
            </a:r>
            <a:r>
              <a:rPr b="1"/>
              <a:t>you have modified files in your working directory</a:t>
            </a:r>
            <a:r>
              <a:t>, you need to specify which ones should be </a:t>
            </a:r>
            <a:r>
              <a:rPr b="1"/>
              <a:t>part of the next commit</a:t>
            </a:r>
            <a:r>
              <a:t>. </a:t>
            </a:r>
          </a:p>
          <a:p>
            <a:r>
              <a:t>You use the </a:t>
            </a:r>
            <a:r>
              <a:rPr b="1">
                <a:solidFill>
                  <a:srgbClr val="0042AA"/>
                </a:solidFill>
                <a:latin typeface="Consolas"/>
                <a:ea typeface="Consolas"/>
                <a:cs typeface="Consolas"/>
                <a:sym typeface="Consolas"/>
              </a:rPr>
              <a:t>git add</a:t>
            </a:r>
            <a:r>
              <a:t> command to add a file to the so-called </a:t>
            </a:r>
            <a:r>
              <a:rPr b="1"/>
              <a:t>staging area</a:t>
            </a:r>
            <a:r>
              <a:t>. It will be part of the next commit.</a:t>
            </a:r>
          </a:p>
          <a:p>
            <a:r>
              <a:t>You use the </a:t>
            </a:r>
            <a:r>
              <a:rPr b="1">
                <a:solidFill>
                  <a:srgbClr val="0042AA"/>
                </a:solidFill>
                <a:latin typeface="Consolas"/>
                <a:ea typeface="Consolas"/>
                <a:cs typeface="Consolas"/>
                <a:sym typeface="Consolas"/>
              </a:rPr>
              <a:t>git status</a:t>
            </a:r>
            <a:r>
              <a:t> command to </a:t>
            </a:r>
            <a:r>
              <a:rPr b="1"/>
              <a:t>check the content</a:t>
            </a:r>
            <a:r>
              <a:t> of your working directory and of your staging area.</a:t>
            </a:r>
          </a:p>
        </p:txBody>
      </p:sp>
      <p:sp>
        <p:nvSpPr>
          <p:cNvPr id="475" name="More info: http://git-scm.com/book/en/Git-Basics-Recording-Changes-to-the-Repository"/>
          <p:cNvSpPr txBox="1"/>
          <p:nvPr/>
        </p:nvSpPr>
        <p:spPr>
          <a:xfrm>
            <a:off x="876300" y="9144000"/>
            <a:ext cx="11620500" cy="44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More info</a:t>
            </a:r>
            <a:r>
              <a:t>: </a:t>
            </a:r>
            <a:r>
              <a:rPr u="sng">
                <a:hlinkClick r:id="rId2"/>
              </a:rPr>
              <a:t>http://git-scm.com/book/en/Git-Basics-Recording-Changes-to-the-Repository</a:t>
            </a:r>
          </a:p>
        </p:txBody>
      </p:sp>
    </p:spTree>
    <p:extLst>
      <p:ext uri="{BB962C8B-B14F-4D97-AF65-F5344CB8AC3E}">
        <p14:creationId xmlns:p14="http://schemas.microsoft.com/office/powerpoint/2010/main" val="15015102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How Do Will You Get My Updates?"/>
          <p:cNvSpPr txBox="1">
            <a:spLocks noGrp="1"/>
          </p:cNvSpPr>
          <p:nvPr>
            <p:ph type="title"/>
          </p:nvPr>
        </p:nvSpPr>
        <p:spPr>
          <a:prstGeom prst="rect">
            <a:avLst/>
          </a:prstGeom>
        </p:spPr>
        <p:txBody>
          <a:bodyPr/>
          <a:lstStyle/>
          <a:p>
            <a:r>
              <a:rPr lang="en-US" dirty="0"/>
              <a:t>To better understand Git</a:t>
            </a:r>
            <a:endParaRPr dirty="0"/>
          </a:p>
        </p:txBody>
      </p:sp>
      <p:sp>
        <p:nvSpPr>
          <p:cNvPr id="2" name="Rectangle 1">
            <a:extLst>
              <a:ext uri="{FF2B5EF4-FFF2-40B4-BE49-F238E27FC236}">
                <a16:creationId xmlns:a16="http://schemas.microsoft.com/office/drawing/2014/main" id="{5171F753-1207-4E89-AC1A-BAB504C47865}"/>
              </a:ext>
            </a:extLst>
          </p:cNvPr>
          <p:cNvSpPr/>
          <p:nvPr/>
        </p:nvSpPr>
        <p:spPr>
          <a:xfrm>
            <a:off x="367918" y="2455667"/>
            <a:ext cx="12155893" cy="1384995"/>
          </a:xfrm>
          <a:prstGeom prst="rect">
            <a:avLst/>
          </a:prstGeom>
        </p:spPr>
        <p:txBody>
          <a:bodyPr wrap="none">
            <a:spAutoFit/>
          </a:bodyPr>
          <a:lstStyle/>
          <a:p>
            <a:r>
              <a:rPr lang="en-GB" dirty="0">
                <a:hlinkClick r:id="rId2"/>
              </a:rPr>
              <a:t>https://learngitbranching.js.org/</a:t>
            </a:r>
            <a:endParaRPr lang="en-GB" dirty="0"/>
          </a:p>
          <a:p>
            <a:pPr algn="l"/>
            <a:r>
              <a:rPr lang="en-GB" dirty="0"/>
              <a:t>Interactive tutorial to show effect of Git commands</a:t>
            </a:r>
          </a:p>
        </p:txBody>
      </p:sp>
      <p:pic>
        <p:nvPicPr>
          <p:cNvPr id="3" name="Picture 2">
            <a:extLst>
              <a:ext uri="{FF2B5EF4-FFF2-40B4-BE49-F238E27FC236}">
                <a16:creationId xmlns:a16="http://schemas.microsoft.com/office/drawing/2014/main" id="{220F47F7-2B98-4EF7-9407-E7853451F638}"/>
              </a:ext>
            </a:extLst>
          </p:cNvPr>
          <p:cNvPicPr>
            <a:picLocks noChangeAspect="1"/>
          </p:cNvPicPr>
          <p:nvPr/>
        </p:nvPicPr>
        <p:blipFill>
          <a:blip r:embed="rId3"/>
          <a:stretch>
            <a:fillRect/>
          </a:stretch>
        </p:blipFill>
        <p:spPr>
          <a:xfrm>
            <a:off x="640498" y="3953331"/>
            <a:ext cx="11384688" cy="5470069"/>
          </a:xfrm>
          <a:prstGeom prst="rect">
            <a:avLst/>
          </a:prstGeom>
        </p:spPr>
      </p:pic>
    </p:spTree>
    <p:extLst>
      <p:ext uri="{BB962C8B-B14F-4D97-AF65-F5344CB8AC3E}">
        <p14:creationId xmlns:p14="http://schemas.microsoft.com/office/powerpoint/2010/main" val="24012746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GitHub Setup"/>
          <p:cNvSpPr txBox="1">
            <a:spLocks noGrp="1"/>
          </p:cNvSpPr>
          <p:nvPr>
            <p:ph type="title"/>
          </p:nvPr>
        </p:nvSpPr>
        <p:spPr>
          <a:prstGeom prst="rect">
            <a:avLst/>
          </a:prstGeom>
        </p:spPr>
        <p:txBody>
          <a:bodyPr/>
          <a:lstStyle/>
          <a:p>
            <a:r>
              <a:t>GitHub Setup</a:t>
            </a:r>
          </a:p>
        </p:txBody>
      </p:sp>
      <p:sp>
        <p:nvSpPr>
          <p:cNvPr id="401" name="Sign up for GitHub and get your own account:…"/>
          <p:cNvSpPr txBox="1">
            <a:spLocks noGrp="1"/>
          </p:cNvSpPr>
          <p:nvPr>
            <p:ph type="body" sz="half" idx="1"/>
          </p:nvPr>
        </p:nvSpPr>
        <p:spPr>
          <a:xfrm>
            <a:off x="571500" y="2324100"/>
            <a:ext cx="7340600" cy="6565900"/>
          </a:xfrm>
          <a:prstGeom prst="rect">
            <a:avLst/>
          </a:prstGeom>
        </p:spPr>
        <p:txBody>
          <a:bodyPr>
            <a:normAutofit/>
          </a:bodyPr>
          <a:lstStyle/>
          <a:p>
            <a:pPr marL="261365" indent="-261365" defTabSz="572516">
              <a:spcBef>
                <a:spcPts val="2300"/>
              </a:spcBef>
              <a:defRPr sz="2548"/>
            </a:pPr>
            <a:r>
              <a:rPr b="1" dirty="0"/>
              <a:t>Sign up</a:t>
            </a:r>
            <a:r>
              <a:rPr dirty="0"/>
              <a:t> for GitHub and get your own account: </a:t>
            </a:r>
          </a:p>
          <a:p>
            <a:pPr marL="696976" lvl="1" indent="-261365" defTabSz="572516">
              <a:spcBef>
                <a:spcPts val="2300"/>
              </a:spcBef>
              <a:defRPr sz="2548"/>
            </a:pPr>
            <a:r>
              <a:rPr dirty="0"/>
              <a:t>Go to </a:t>
            </a:r>
            <a:r>
              <a:rPr u="sng" dirty="0">
                <a:hlinkClick r:id="rId2"/>
              </a:rPr>
              <a:t>http://www.github.com</a:t>
            </a:r>
          </a:p>
          <a:p>
            <a:pPr marL="261365" indent="-261365" defTabSz="572516">
              <a:spcBef>
                <a:spcPts val="2300"/>
              </a:spcBef>
              <a:defRPr sz="2548"/>
            </a:pPr>
            <a:r>
              <a:rPr dirty="0"/>
              <a:t>Add your </a:t>
            </a:r>
            <a:r>
              <a:rPr b="1" dirty="0"/>
              <a:t>SSH key</a:t>
            </a:r>
            <a:r>
              <a:rPr dirty="0"/>
              <a:t>:</a:t>
            </a:r>
          </a:p>
          <a:p>
            <a:pPr marL="696976" lvl="1" indent="-261365" defTabSz="572516">
              <a:spcBef>
                <a:spcPts val="2300"/>
              </a:spcBef>
              <a:defRPr sz="2548"/>
            </a:pPr>
            <a:r>
              <a:rPr dirty="0"/>
              <a:t>Go to your </a:t>
            </a:r>
            <a:r>
              <a:rPr u="sng" dirty="0">
                <a:hlinkClick r:id="rId3"/>
              </a:rPr>
              <a:t>accounts settings</a:t>
            </a:r>
            <a:r>
              <a:rPr dirty="0"/>
              <a:t>. You will find an option to </a:t>
            </a:r>
            <a:r>
              <a:rPr u="sng" dirty="0">
                <a:hlinkClick r:id="rId4"/>
              </a:rPr>
              <a:t>manage your SSH keys</a:t>
            </a:r>
            <a:r>
              <a:rPr dirty="0"/>
              <a:t>.</a:t>
            </a:r>
          </a:p>
          <a:p>
            <a:pPr marL="696976" lvl="1" indent="-261365" defTabSz="572516">
              <a:spcBef>
                <a:spcPts val="2300"/>
              </a:spcBef>
              <a:defRPr sz="2548"/>
            </a:pPr>
            <a:r>
              <a:rPr dirty="0"/>
              <a:t>If you don’t have a SSH key yet, follow the instructions in the </a:t>
            </a:r>
            <a:r>
              <a:rPr u="sng" dirty="0">
                <a:hlinkClick r:id="rId5"/>
              </a:rPr>
              <a:t>online help</a:t>
            </a:r>
            <a:r>
              <a:rPr dirty="0"/>
              <a:t>.</a:t>
            </a:r>
          </a:p>
          <a:p>
            <a:pPr marL="696976" lvl="1" indent="-261365" defTabSz="572516">
              <a:spcBef>
                <a:spcPts val="2300"/>
              </a:spcBef>
              <a:defRPr sz="2548"/>
            </a:pPr>
            <a:r>
              <a:rPr dirty="0"/>
              <a:t>If you are using windows, you will need to use </a:t>
            </a:r>
            <a:r>
              <a:rPr u="sng" dirty="0">
                <a:hlinkClick r:id="rId6"/>
              </a:rPr>
              <a:t>Git BASH</a:t>
            </a:r>
            <a:r>
              <a:rPr dirty="0"/>
              <a:t>.</a:t>
            </a:r>
          </a:p>
          <a:p>
            <a:pPr marL="261365" indent="-261365" defTabSz="572516">
              <a:spcBef>
                <a:spcPts val="2300"/>
              </a:spcBef>
              <a:defRPr sz="2548"/>
            </a:pPr>
            <a:r>
              <a:rPr b="1" dirty="0"/>
              <a:t>Create</a:t>
            </a:r>
            <a:r>
              <a:rPr dirty="0"/>
              <a:t> your first repo, hosted on </a:t>
            </a:r>
            <a:r>
              <a:rPr dirty="0" err="1"/>
              <a:t>Github</a:t>
            </a:r>
            <a:r>
              <a:rPr dirty="0"/>
              <a:t>.</a:t>
            </a:r>
          </a:p>
          <a:p>
            <a:pPr marL="261365" indent="-261365" defTabSz="572516">
              <a:spcBef>
                <a:spcPts val="2300"/>
              </a:spcBef>
              <a:defRPr sz="2548"/>
            </a:pPr>
            <a:r>
              <a:rPr b="1" dirty="0"/>
              <a:t>Copy the SSH URL</a:t>
            </a:r>
            <a:r>
              <a:rPr dirty="0"/>
              <a:t> of the repo.</a:t>
            </a:r>
          </a:p>
        </p:txBody>
      </p:sp>
      <p:pic>
        <p:nvPicPr>
          <p:cNvPr id="402" name="droppedImage.jpg" descr="droppedImage.jpg"/>
          <p:cNvPicPr>
            <a:picLocks noChangeAspect="1"/>
          </p:cNvPicPr>
          <p:nvPr/>
        </p:nvPicPr>
        <p:blipFill>
          <a:blip r:embed="rId7"/>
          <a:stretch>
            <a:fillRect/>
          </a:stretch>
        </p:blipFill>
        <p:spPr>
          <a:xfrm>
            <a:off x="8987342" y="2336800"/>
            <a:ext cx="3200401" cy="3009900"/>
          </a:xfrm>
          <a:prstGeom prst="rect">
            <a:avLst/>
          </a:prstGeom>
          <a:ln w="12700">
            <a:miter lim="400000"/>
          </a:ln>
        </p:spPr>
      </p:pic>
      <p:pic>
        <p:nvPicPr>
          <p:cNvPr id="403" name="droppedImage.jpg" descr="droppedImage.jpg"/>
          <p:cNvPicPr>
            <a:picLocks noChangeAspect="1"/>
          </p:cNvPicPr>
          <p:nvPr/>
        </p:nvPicPr>
        <p:blipFill>
          <a:blip r:embed="rId8"/>
          <a:stretch>
            <a:fillRect/>
          </a:stretch>
        </p:blipFill>
        <p:spPr>
          <a:xfrm>
            <a:off x="8369300" y="6286500"/>
            <a:ext cx="3657600" cy="1295400"/>
          </a:xfrm>
          <a:prstGeom prst="rect">
            <a:avLst/>
          </a:prstGeom>
          <a:ln w="12700">
            <a:miter lim="400000"/>
          </a:ln>
        </p:spPr>
      </p:pic>
      <p:pic>
        <p:nvPicPr>
          <p:cNvPr id="404" name="droppedImage.png" descr="droppedImage.png"/>
          <p:cNvPicPr>
            <a:picLocks noChangeAspect="1"/>
          </p:cNvPicPr>
          <p:nvPr/>
        </p:nvPicPr>
        <p:blipFill>
          <a:blip r:embed="rId9"/>
          <a:stretch>
            <a:fillRect/>
          </a:stretch>
        </p:blipFill>
        <p:spPr>
          <a:xfrm>
            <a:off x="9283700" y="8039100"/>
            <a:ext cx="2616201" cy="1387598"/>
          </a:xfrm>
          <a:prstGeom prst="rect">
            <a:avLst/>
          </a:prstGeom>
          <a:ln w="12700">
            <a:miter lim="400000"/>
          </a:ln>
        </p:spPr>
      </p:pic>
    </p:spTree>
    <p:extLst>
      <p:ext uri="{BB962C8B-B14F-4D97-AF65-F5344CB8AC3E}">
        <p14:creationId xmlns:p14="http://schemas.microsoft.com/office/powerpoint/2010/main" val="3234490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 mkdir myspace…"/>
          <p:cNvSpPr txBox="1"/>
          <p:nvPr/>
        </p:nvSpPr>
        <p:spPr>
          <a:xfrm>
            <a:off x="355600" y="6591300"/>
            <a:ext cx="8280400" cy="2717800"/>
          </a:xfrm>
          <a:prstGeom prst="rect">
            <a:avLst/>
          </a:prstGeom>
          <a:solidFill>
            <a:srgbClr val="EBEB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l">
              <a:defRPr sz="2600">
                <a:latin typeface="Consolas"/>
                <a:ea typeface="Consolas"/>
                <a:cs typeface="Consolas"/>
                <a:sym typeface="Consolas"/>
              </a:defRPr>
            </a:pPr>
            <a:r>
              <a:rPr dirty="0"/>
              <a:t>$ </a:t>
            </a:r>
            <a:r>
              <a:rPr dirty="0" err="1"/>
              <a:t>mkdir</a:t>
            </a:r>
            <a:r>
              <a:rPr dirty="0"/>
              <a:t> myspace</a:t>
            </a:r>
          </a:p>
          <a:p>
            <a:pPr algn="l">
              <a:defRPr sz="2600">
                <a:latin typeface="Consolas"/>
                <a:ea typeface="Consolas"/>
                <a:cs typeface="Consolas"/>
                <a:sym typeface="Consolas"/>
              </a:defRPr>
            </a:pPr>
            <a:r>
              <a:rPr dirty="0"/>
              <a:t>$ cd myspace</a:t>
            </a:r>
          </a:p>
          <a:p>
            <a:pPr algn="l">
              <a:defRPr sz="2600">
                <a:latin typeface="Consolas"/>
                <a:ea typeface="Consolas"/>
                <a:cs typeface="Consolas"/>
                <a:sym typeface="Consolas"/>
              </a:defRPr>
            </a:pPr>
            <a:r>
              <a:rPr dirty="0"/>
              <a:t>$ git clone </a:t>
            </a:r>
            <a:r>
              <a:rPr u="sng" dirty="0" err="1">
                <a:hlinkClick r:id="rId2"/>
              </a:rPr>
              <a:t>git@github.com</a:t>
            </a:r>
            <a:r>
              <a:rPr dirty="0" err="1"/>
              <a:t>:</a:t>
            </a:r>
            <a:r>
              <a:rPr i="1" dirty="0" err="1">
                <a:solidFill>
                  <a:srgbClr val="FF2600"/>
                </a:solidFill>
              </a:rPr>
              <a:t>UUUUU</a:t>
            </a:r>
            <a:r>
              <a:rPr dirty="0"/>
              <a:t>/</a:t>
            </a:r>
            <a:r>
              <a:rPr i="1" dirty="0" err="1">
                <a:solidFill>
                  <a:srgbClr val="FF2600"/>
                </a:solidFill>
              </a:rPr>
              <a:t>RRRRR</a:t>
            </a:r>
            <a:r>
              <a:rPr dirty="0" err="1"/>
              <a:t>.git</a:t>
            </a:r>
            <a:r>
              <a:rPr dirty="0"/>
              <a:t> </a:t>
            </a:r>
          </a:p>
          <a:p>
            <a:pPr algn="l">
              <a:defRPr sz="2600">
                <a:latin typeface="Consolas"/>
                <a:ea typeface="Consolas"/>
                <a:cs typeface="Consolas"/>
                <a:sym typeface="Consolas"/>
              </a:defRPr>
            </a:pPr>
            <a:r>
              <a:rPr dirty="0"/>
              <a:t>$ git touch firstFile.txt</a:t>
            </a:r>
          </a:p>
          <a:p>
            <a:pPr algn="l">
              <a:defRPr sz="2600">
                <a:latin typeface="Consolas"/>
                <a:ea typeface="Consolas"/>
                <a:cs typeface="Consolas"/>
                <a:sym typeface="Consolas"/>
              </a:defRPr>
            </a:pPr>
            <a:r>
              <a:rPr dirty="0"/>
              <a:t>$ git add firstFile.txt</a:t>
            </a:r>
          </a:p>
          <a:p>
            <a:pPr algn="l">
              <a:defRPr sz="2600">
                <a:latin typeface="Consolas"/>
                <a:ea typeface="Consolas"/>
                <a:cs typeface="Consolas"/>
                <a:sym typeface="Consolas"/>
              </a:defRPr>
            </a:pPr>
            <a:r>
              <a:rPr dirty="0"/>
              <a:t>$ git commit -m “I have added my first file”</a:t>
            </a:r>
          </a:p>
          <a:p>
            <a:pPr algn="l">
              <a:defRPr sz="2600">
                <a:latin typeface="Consolas"/>
                <a:ea typeface="Consolas"/>
                <a:cs typeface="Consolas"/>
                <a:sym typeface="Consolas"/>
              </a:defRPr>
            </a:pPr>
            <a:r>
              <a:rPr dirty="0"/>
              <a:t>$ git push </a:t>
            </a:r>
          </a:p>
        </p:txBody>
      </p:sp>
      <p:sp>
        <p:nvSpPr>
          <p:cNvPr id="407" name="Validate your setup"/>
          <p:cNvSpPr txBox="1">
            <a:spLocks noGrp="1"/>
          </p:cNvSpPr>
          <p:nvPr>
            <p:ph type="title"/>
          </p:nvPr>
        </p:nvSpPr>
        <p:spPr>
          <a:prstGeom prst="rect">
            <a:avLst/>
          </a:prstGeom>
        </p:spPr>
        <p:txBody>
          <a:bodyPr/>
          <a:lstStyle/>
          <a:p>
            <a:r>
              <a:t>Validate your setup</a:t>
            </a:r>
          </a:p>
        </p:txBody>
      </p:sp>
      <p:sp>
        <p:nvSpPr>
          <p:cNvPr id="408" name="Clone your repo to your laptop…"/>
          <p:cNvSpPr txBox="1">
            <a:spLocks noGrp="1"/>
          </p:cNvSpPr>
          <p:nvPr>
            <p:ph type="body" sz="half" idx="1"/>
          </p:nvPr>
        </p:nvSpPr>
        <p:spPr>
          <a:xfrm>
            <a:off x="571500" y="2324100"/>
            <a:ext cx="7416800" cy="4089400"/>
          </a:xfrm>
          <a:prstGeom prst="rect">
            <a:avLst/>
          </a:prstGeom>
        </p:spPr>
        <p:txBody>
          <a:bodyPr>
            <a:normAutofit/>
          </a:bodyPr>
          <a:lstStyle/>
          <a:p>
            <a:pPr marL="234695" indent="-234695" defTabSz="514095">
              <a:spcBef>
                <a:spcPts val="2100"/>
              </a:spcBef>
              <a:defRPr sz="2288"/>
            </a:pPr>
            <a:r>
              <a:rPr b="1" dirty="0"/>
              <a:t>Clone your repo to your laptop</a:t>
            </a:r>
          </a:p>
          <a:p>
            <a:pPr marL="625855" lvl="1" indent="-234695" defTabSz="514095">
              <a:spcBef>
                <a:spcPts val="2100"/>
              </a:spcBef>
              <a:defRPr sz="2288"/>
            </a:pPr>
            <a:r>
              <a:rPr dirty="0"/>
              <a:t>Open a </a:t>
            </a:r>
            <a:r>
              <a:rPr b="1" dirty="0"/>
              <a:t>terminal window</a:t>
            </a:r>
            <a:r>
              <a:rPr dirty="0"/>
              <a:t> (Terminal on Mac OS, Git BASH on Windows, etc.)</a:t>
            </a:r>
          </a:p>
          <a:p>
            <a:pPr marL="625855" lvl="1" indent="-234695" defTabSz="514095">
              <a:spcBef>
                <a:spcPts val="2100"/>
              </a:spcBef>
              <a:defRPr sz="2288"/>
            </a:pPr>
            <a:r>
              <a:rPr dirty="0"/>
              <a:t>Create a </a:t>
            </a:r>
            <a:r>
              <a:rPr b="1" dirty="0"/>
              <a:t>new directory</a:t>
            </a:r>
            <a:r>
              <a:rPr dirty="0"/>
              <a:t> to host your clone of the repo and get into it.</a:t>
            </a:r>
          </a:p>
          <a:p>
            <a:pPr marL="625855" lvl="1" indent="-234695" defTabSz="514095">
              <a:spcBef>
                <a:spcPts val="2100"/>
              </a:spcBef>
              <a:defRPr sz="2288"/>
            </a:pPr>
            <a:r>
              <a:rPr b="1" dirty="0"/>
              <a:t>Clone</a:t>
            </a:r>
            <a:r>
              <a:rPr dirty="0"/>
              <a:t> the repo, using the </a:t>
            </a:r>
            <a:r>
              <a:rPr b="1" dirty="0"/>
              <a:t>SSH URL</a:t>
            </a:r>
            <a:r>
              <a:rPr dirty="0"/>
              <a:t>.</a:t>
            </a:r>
          </a:p>
          <a:p>
            <a:pPr marL="625855" lvl="1" indent="-234695" defTabSz="514095">
              <a:spcBef>
                <a:spcPts val="2100"/>
              </a:spcBef>
              <a:defRPr sz="2288"/>
            </a:pPr>
            <a:r>
              <a:rPr b="1" dirty="0"/>
              <a:t>Create</a:t>
            </a:r>
            <a:r>
              <a:rPr dirty="0"/>
              <a:t> a file, </a:t>
            </a:r>
            <a:r>
              <a:rPr b="1" dirty="0"/>
              <a:t>add</a:t>
            </a:r>
            <a:r>
              <a:rPr dirty="0"/>
              <a:t> it to the staging area, </a:t>
            </a:r>
            <a:r>
              <a:rPr b="1" dirty="0"/>
              <a:t>commit</a:t>
            </a:r>
            <a:r>
              <a:rPr dirty="0"/>
              <a:t> the changes and finally </a:t>
            </a:r>
            <a:r>
              <a:rPr b="1" dirty="0"/>
              <a:t>push</a:t>
            </a:r>
            <a:r>
              <a:rPr dirty="0"/>
              <a:t> the commit </a:t>
            </a:r>
            <a:r>
              <a:rPr dirty="0" err="1"/>
              <a:t>Github</a:t>
            </a:r>
            <a:r>
              <a:rPr dirty="0"/>
              <a:t>.</a:t>
            </a:r>
          </a:p>
        </p:txBody>
      </p:sp>
      <p:pic>
        <p:nvPicPr>
          <p:cNvPr id="409" name="droppedImage.jpg" descr="droppedImage.jpg"/>
          <p:cNvPicPr>
            <a:picLocks noChangeAspect="1"/>
          </p:cNvPicPr>
          <p:nvPr/>
        </p:nvPicPr>
        <p:blipFill>
          <a:blip r:embed="rId3"/>
          <a:stretch>
            <a:fillRect/>
          </a:stretch>
        </p:blipFill>
        <p:spPr>
          <a:xfrm>
            <a:off x="8987342" y="2336800"/>
            <a:ext cx="3200401" cy="3009900"/>
          </a:xfrm>
          <a:prstGeom prst="rect">
            <a:avLst/>
          </a:prstGeom>
          <a:ln w="12700">
            <a:miter lim="400000"/>
          </a:ln>
        </p:spPr>
      </p:pic>
      <p:pic>
        <p:nvPicPr>
          <p:cNvPr id="410" name="droppedImage.jpg" descr="droppedImage.jpg"/>
          <p:cNvPicPr>
            <a:picLocks noChangeAspect="1"/>
          </p:cNvPicPr>
          <p:nvPr/>
        </p:nvPicPr>
        <p:blipFill>
          <a:blip r:embed="rId4"/>
          <a:stretch>
            <a:fillRect/>
          </a:stretch>
        </p:blipFill>
        <p:spPr>
          <a:xfrm>
            <a:off x="8763000" y="6134100"/>
            <a:ext cx="3657600" cy="1295400"/>
          </a:xfrm>
          <a:prstGeom prst="rect">
            <a:avLst/>
          </a:prstGeom>
          <a:ln w="12700">
            <a:miter lim="400000"/>
          </a:ln>
        </p:spPr>
      </p:pic>
      <p:pic>
        <p:nvPicPr>
          <p:cNvPr id="411" name="droppedImage.png" descr="droppedImage.png"/>
          <p:cNvPicPr>
            <a:picLocks noChangeAspect="1"/>
          </p:cNvPicPr>
          <p:nvPr/>
        </p:nvPicPr>
        <p:blipFill>
          <a:blip r:embed="rId5"/>
          <a:stretch>
            <a:fillRect/>
          </a:stretch>
        </p:blipFill>
        <p:spPr>
          <a:xfrm>
            <a:off x="9486900" y="7480300"/>
            <a:ext cx="2616201" cy="1387598"/>
          </a:xfrm>
          <a:prstGeom prst="rect">
            <a:avLst/>
          </a:prstGeom>
          <a:ln w="12700">
            <a:miter lim="400000"/>
          </a:ln>
        </p:spPr>
      </p:pic>
    </p:spTree>
    <p:extLst>
      <p:ext uri="{BB962C8B-B14F-4D97-AF65-F5344CB8AC3E}">
        <p14:creationId xmlns:p14="http://schemas.microsoft.com/office/powerpoint/2010/main" val="314523764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10 minutes"/>
          <p:cNvSpPr txBox="1"/>
          <p:nvPr/>
        </p:nvSpPr>
        <p:spPr>
          <a:xfrm>
            <a:off x="4165555" y="5414582"/>
            <a:ext cx="4673690" cy="1142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900" b="1">
                <a:solidFill>
                  <a:schemeClr val="accent5"/>
                </a:solidFill>
                <a:latin typeface="+mn-lt"/>
                <a:ea typeface="+mn-ea"/>
                <a:cs typeface="+mn-cs"/>
                <a:sym typeface="Helvetica Neue"/>
              </a:defRPr>
            </a:lvl1pPr>
          </a:lstStyle>
          <a:p>
            <a:r>
              <a:t>10 minutes</a:t>
            </a:r>
          </a:p>
        </p:txBody>
      </p:sp>
      <p:pic>
        <p:nvPicPr>
          <p:cNvPr id="372" name="Connection Line" descr="Connection Line"/>
          <p:cNvPicPr>
            <a:picLocks/>
          </p:cNvPicPr>
          <p:nvPr/>
        </p:nvPicPr>
        <p:blipFill>
          <a:blip r:embed="rId2"/>
          <a:stretch>
            <a:fillRect/>
          </a:stretch>
        </p:blipFill>
        <p:spPr>
          <a:xfrm>
            <a:off x="3338278" y="2718152"/>
            <a:ext cx="883412" cy="3320870"/>
          </a:xfrm>
          <a:prstGeom prst="rect">
            <a:avLst/>
          </a:prstGeom>
        </p:spPr>
      </p:pic>
      <p:sp>
        <p:nvSpPr>
          <p:cNvPr id="370" name="https://forms.gle/xJzSf68Mc6orx5yx7"/>
          <p:cNvSpPr txBox="1"/>
          <p:nvPr/>
        </p:nvSpPr>
        <p:spPr>
          <a:xfrm>
            <a:off x="1853744" y="1380355"/>
            <a:ext cx="8580874" cy="748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lang="en-GB" dirty="0"/>
              <a:t>https://forms.gle/iZvJngkFoAx7op9f6</a:t>
            </a:r>
            <a:endParaRPr u="sng" dirty="0">
              <a:hlinkClick r:id="rId3"/>
            </a:endParaRPr>
          </a:p>
        </p:txBody>
      </p:sp>
      <p:sp>
        <p:nvSpPr>
          <p:cNvPr id="371" name="Please always use the same Google and GitHub accounts"/>
          <p:cNvSpPr txBox="1"/>
          <p:nvPr/>
        </p:nvSpPr>
        <p:spPr>
          <a:xfrm>
            <a:off x="350710" y="8782776"/>
            <a:ext cx="12303380" cy="634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b="1">
                <a:solidFill>
                  <a:schemeClr val="accent5"/>
                </a:solidFill>
                <a:latin typeface="+mn-lt"/>
                <a:ea typeface="+mn-ea"/>
                <a:cs typeface="+mn-cs"/>
                <a:sym typeface="Helvetica Neue"/>
              </a:defRPr>
            </a:lvl1pPr>
          </a:lstStyle>
          <a:p>
            <a:r>
              <a:t>Please always use the same Google and GitHub accounts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C2E23-9056-4215-9CD3-30110A073710}"/>
              </a:ext>
            </a:extLst>
          </p:cNvPr>
          <p:cNvPicPr>
            <a:picLocks noChangeAspect="1"/>
          </p:cNvPicPr>
          <p:nvPr/>
        </p:nvPicPr>
        <p:blipFill>
          <a:blip r:embed="rId2"/>
          <a:stretch>
            <a:fillRect/>
          </a:stretch>
        </p:blipFill>
        <p:spPr>
          <a:xfrm>
            <a:off x="571500" y="2791612"/>
            <a:ext cx="11723523" cy="6126145"/>
          </a:xfrm>
          <a:prstGeom prst="rect">
            <a:avLst/>
          </a:prstGeom>
        </p:spPr>
      </p:pic>
      <p:sp>
        <p:nvSpPr>
          <p:cNvPr id="413" name="Forks &amp; Clones"/>
          <p:cNvSpPr txBox="1">
            <a:spLocks noGrp="1"/>
          </p:cNvSpPr>
          <p:nvPr>
            <p:ph type="title"/>
          </p:nvPr>
        </p:nvSpPr>
        <p:spPr>
          <a:prstGeom prst="rect">
            <a:avLst/>
          </a:prstGeom>
        </p:spPr>
        <p:txBody>
          <a:bodyPr/>
          <a:lstStyle/>
          <a:p>
            <a:r>
              <a:rPr dirty="0"/>
              <a:t>Forks &amp; Clones</a:t>
            </a:r>
          </a:p>
        </p:txBody>
      </p:sp>
      <p:sp>
        <p:nvSpPr>
          <p:cNvPr id="415" name="If you do this, you will have YOUR clone of MY repo hosted on Github"/>
          <p:cNvSpPr txBox="1"/>
          <p:nvPr/>
        </p:nvSpPr>
        <p:spPr>
          <a:xfrm>
            <a:off x="4260705" y="1028700"/>
            <a:ext cx="5613401"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lvl="1" indent="0">
              <a:spcBef>
                <a:spcPts val="2400"/>
              </a:spcBef>
              <a:defRPr sz="2400" b="1">
                <a:solidFill>
                  <a:srgbClr val="941100"/>
                </a:solidFill>
                <a:latin typeface="+mn-lt"/>
                <a:ea typeface="+mn-ea"/>
                <a:cs typeface="+mn-cs"/>
                <a:sym typeface="Helvetica Neue"/>
              </a:defRPr>
            </a:pPr>
            <a:r>
              <a:rPr dirty="0"/>
              <a:t>If you do this, you will have YOUR clone of MY repo hosted on </a:t>
            </a:r>
            <a:r>
              <a:rPr dirty="0" err="1"/>
              <a:t>Github</a:t>
            </a:r>
            <a:endParaRPr dirty="0"/>
          </a:p>
        </p:txBody>
      </p:sp>
      <p:sp>
        <p:nvSpPr>
          <p:cNvPr id="416" name="Line"/>
          <p:cNvSpPr/>
          <p:nvPr/>
        </p:nvSpPr>
        <p:spPr>
          <a:xfrm flipH="1" flipV="1">
            <a:off x="9558778" y="1858060"/>
            <a:ext cx="1800519" cy="1893808"/>
          </a:xfrm>
          <a:prstGeom prst="line">
            <a:avLst/>
          </a:prstGeom>
          <a:ln w="25400">
            <a:solidFill>
              <a:srgbClr val="941100"/>
            </a:solidFill>
            <a:miter lim="400000"/>
            <a:headEnd type="stealth"/>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 name="Rectangle 4">
            <a:extLst>
              <a:ext uri="{FF2B5EF4-FFF2-40B4-BE49-F238E27FC236}">
                <a16:creationId xmlns:a16="http://schemas.microsoft.com/office/drawing/2014/main" id="{64529886-C43E-425E-85B2-B897C3EE229B}"/>
              </a:ext>
            </a:extLst>
          </p:cNvPr>
          <p:cNvSpPr/>
          <p:nvPr/>
        </p:nvSpPr>
        <p:spPr>
          <a:xfrm>
            <a:off x="357170" y="2199087"/>
            <a:ext cx="8438037" cy="461665"/>
          </a:xfrm>
          <a:prstGeom prst="rect">
            <a:avLst/>
          </a:prstGeom>
        </p:spPr>
        <p:txBody>
          <a:bodyPr wrap="square">
            <a:spAutoFit/>
          </a:bodyPr>
          <a:lstStyle/>
          <a:p>
            <a:r>
              <a:rPr lang="en-GB" sz="2400" b="1" dirty="0">
                <a:solidFill>
                  <a:srgbClr val="FF0000"/>
                </a:solidFill>
              </a:rPr>
              <a:t>https://github.com/jehrensb/Teaching-HEIGVD-RES-2021-EE</a:t>
            </a:r>
          </a:p>
        </p:txBody>
      </p:sp>
    </p:spTree>
    <p:extLst>
      <p:ext uri="{BB962C8B-B14F-4D97-AF65-F5344CB8AC3E}">
        <p14:creationId xmlns:p14="http://schemas.microsoft.com/office/powerpoint/2010/main" val="139609371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Forks &amp; Clones"/>
          <p:cNvSpPr txBox="1">
            <a:spLocks noGrp="1"/>
          </p:cNvSpPr>
          <p:nvPr>
            <p:ph type="title"/>
          </p:nvPr>
        </p:nvSpPr>
        <p:spPr>
          <a:prstGeom prst="rect">
            <a:avLst/>
          </a:prstGeom>
        </p:spPr>
        <p:txBody>
          <a:bodyPr/>
          <a:lstStyle/>
          <a:p>
            <a:r>
              <a:rPr lang="en-US" dirty="0"/>
              <a:t>Fork des repos des </a:t>
            </a:r>
            <a:r>
              <a:rPr lang="en-US" dirty="0" err="1"/>
              <a:t>labos</a:t>
            </a:r>
            <a:endParaRPr dirty="0"/>
          </a:p>
        </p:txBody>
      </p:sp>
      <p:sp>
        <p:nvSpPr>
          <p:cNvPr id="5" name="Rectangle 4">
            <a:extLst>
              <a:ext uri="{FF2B5EF4-FFF2-40B4-BE49-F238E27FC236}">
                <a16:creationId xmlns:a16="http://schemas.microsoft.com/office/drawing/2014/main" id="{64529886-C43E-425E-85B2-B897C3EE229B}"/>
              </a:ext>
            </a:extLst>
          </p:cNvPr>
          <p:cNvSpPr/>
          <p:nvPr/>
        </p:nvSpPr>
        <p:spPr>
          <a:xfrm>
            <a:off x="357170" y="2199087"/>
            <a:ext cx="11171811" cy="461665"/>
          </a:xfrm>
          <a:prstGeom prst="rect">
            <a:avLst/>
          </a:prstGeom>
        </p:spPr>
        <p:txBody>
          <a:bodyPr wrap="square">
            <a:spAutoFit/>
          </a:bodyPr>
          <a:lstStyle/>
          <a:p>
            <a:pPr algn="l"/>
            <a:r>
              <a:rPr lang="en-GB" sz="2400" b="1" dirty="0">
                <a:solidFill>
                  <a:srgbClr val="FF0000"/>
                </a:solidFill>
              </a:rPr>
              <a:t> </a:t>
            </a:r>
            <a:r>
              <a:rPr lang="en-GB" sz="2400" b="1" dirty="0" err="1">
                <a:solidFill>
                  <a:srgbClr val="FF0000"/>
                </a:solidFill>
              </a:rPr>
              <a:t>Exemple</a:t>
            </a:r>
            <a:r>
              <a:rPr lang="en-GB" sz="2400" b="1" dirty="0">
                <a:solidFill>
                  <a:srgbClr val="FF0000"/>
                </a:solidFill>
              </a:rPr>
              <a:t>: https://github.com/jehrensb/Teaching-HEIGVD-RES-2021-Chill-EE</a:t>
            </a:r>
          </a:p>
        </p:txBody>
      </p:sp>
      <p:pic>
        <p:nvPicPr>
          <p:cNvPr id="3" name="Picture 2">
            <a:extLst>
              <a:ext uri="{FF2B5EF4-FFF2-40B4-BE49-F238E27FC236}">
                <a16:creationId xmlns:a16="http://schemas.microsoft.com/office/drawing/2014/main" id="{17518149-5620-44BC-A66E-A77635D0552E}"/>
              </a:ext>
            </a:extLst>
          </p:cNvPr>
          <p:cNvPicPr>
            <a:picLocks noChangeAspect="1"/>
          </p:cNvPicPr>
          <p:nvPr/>
        </p:nvPicPr>
        <p:blipFill>
          <a:blip r:embed="rId2"/>
          <a:stretch>
            <a:fillRect/>
          </a:stretch>
        </p:blipFill>
        <p:spPr>
          <a:xfrm>
            <a:off x="5220972" y="2925000"/>
            <a:ext cx="7694637" cy="6118861"/>
          </a:xfrm>
          <a:prstGeom prst="rect">
            <a:avLst/>
          </a:prstGeom>
        </p:spPr>
      </p:pic>
      <p:sp>
        <p:nvSpPr>
          <p:cNvPr id="8" name="Clone your repo to your laptop…">
            <a:extLst>
              <a:ext uri="{FF2B5EF4-FFF2-40B4-BE49-F238E27FC236}">
                <a16:creationId xmlns:a16="http://schemas.microsoft.com/office/drawing/2014/main" id="{8E4F1E7D-6401-4B2D-BAC5-BC0AB65D14B2}"/>
              </a:ext>
            </a:extLst>
          </p:cNvPr>
          <p:cNvSpPr txBox="1">
            <a:spLocks noGrp="1"/>
          </p:cNvSpPr>
          <p:nvPr>
            <p:ph type="body" sz="half" idx="1"/>
          </p:nvPr>
        </p:nvSpPr>
        <p:spPr>
          <a:xfrm>
            <a:off x="357170" y="2865747"/>
            <a:ext cx="4675265" cy="6385752"/>
          </a:xfrm>
          <a:prstGeom prst="rect">
            <a:avLst/>
          </a:prstGeom>
        </p:spPr>
        <p:txBody>
          <a:bodyPr>
            <a:normAutofit/>
          </a:bodyPr>
          <a:lstStyle/>
          <a:p>
            <a:pPr marL="234695" indent="-234695" defTabSz="514095">
              <a:spcBef>
                <a:spcPts val="2100"/>
              </a:spcBef>
              <a:defRPr sz="2288"/>
            </a:pPr>
            <a:r>
              <a:rPr lang="fr-CH" b="1" dirty="0"/>
              <a:t>Vous devez aussi créer un fork des repos des laboratoires</a:t>
            </a:r>
          </a:p>
          <a:p>
            <a:pPr marL="679195" lvl="1" indent="-234695" defTabSz="514095">
              <a:spcBef>
                <a:spcPts val="2100"/>
              </a:spcBef>
              <a:defRPr sz="2288"/>
            </a:pPr>
            <a:r>
              <a:rPr lang="fr-CH" dirty="0"/>
              <a:t>Votre fork peut être privé ou public</a:t>
            </a:r>
          </a:p>
          <a:p>
            <a:pPr marL="679195" lvl="1" indent="-234695" defTabSz="514095">
              <a:spcBef>
                <a:spcPts val="2100"/>
              </a:spcBef>
              <a:defRPr sz="2288"/>
            </a:pPr>
            <a:r>
              <a:rPr lang="fr-CH" b="1" dirty="0"/>
              <a:t>NE COPIEZ PAS </a:t>
            </a:r>
            <a:r>
              <a:rPr lang="fr-CH" dirty="0"/>
              <a:t>le code des autres (même classe ou années précédentes)</a:t>
            </a:r>
          </a:p>
          <a:p>
            <a:pPr marL="679195" lvl="1" indent="-234695" defTabSz="514095">
              <a:spcBef>
                <a:spcPts val="2100"/>
              </a:spcBef>
              <a:defRPr sz="2288"/>
            </a:pPr>
            <a:r>
              <a:rPr lang="fr-CH" dirty="0"/>
              <a:t>Vous pouvez discuter les solutions entre vous, mais écrivez votre propre code.</a:t>
            </a:r>
          </a:p>
          <a:p>
            <a:pPr marL="234695" indent="-234695" defTabSz="514095">
              <a:spcBef>
                <a:spcPts val="2100"/>
              </a:spcBef>
              <a:defRPr sz="2288"/>
            </a:pPr>
            <a:r>
              <a:rPr lang="fr-CH" dirty="0"/>
              <a:t>Transmettez votre implémentation au prof par des Pull </a:t>
            </a:r>
            <a:r>
              <a:rPr lang="fr-CH" dirty="0" err="1"/>
              <a:t>Requests</a:t>
            </a:r>
            <a:endParaRPr lang="fr-CH" dirty="0"/>
          </a:p>
        </p:txBody>
      </p:sp>
    </p:spTree>
    <p:extLst>
      <p:ext uri="{BB962C8B-B14F-4D97-AF65-F5344CB8AC3E}">
        <p14:creationId xmlns:p14="http://schemas.microsoft.com/office/powerpoint/2010/main" val="301524371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19" name="Forking My Repo on GitHub"/>
          <p:cNvSpPr txBox="1">
            <a:spLocks noGrp="1"/>
          </p:cNvSpPr>
          <p:nvPr>
            <p:ph type="title"/>
          </p:nvPr>
        </p:nvSpPr>
        <p:spPr>
          <a:prstGeom prst="rect">
            <a:avLst/>
          </a:prstGeom>
        </p:spPr>
        <p:txBody>
          <a:bodyPr/>
          <a:lstStyle/>
          <a:p>
            <a:r>
              <a:t>Forking My Repo on GitHub</a:t>
            </a:r>
          </a:p>
        </p:txBody>
      </p:sp>
      <p:cxnSp>
        <p:nvCxnSpPr>
          <p:cNvPr id="420" name="Connection Line"/>
          <p:cNvCxnSpPr>
            <a:stCxn id="421" idx="0"/>
            <a:endCxn id="425" idx="0"/>
          </p:cNvCxnSpPr>
          <p:nvPr/>
        </p:nvCxnSpPr>
        <p:spPr>
          <a:xfrm>
            <a:off x="3232150" y="4133850"/>
            <a:ext cx="4622800" cy="0"/>
          </a:xfrm>
          <a:prstGeom prst="straightConnector1">
            <a:avLst/>
          </a:prstGeom>
          <a:ln w="25400">
            <a:solidFill>
              <a:srgbClr val="000000"/>
            </a:solidFill>
            <a:miter lim="400000"/>
            <a:tailEnd type="triangle"/>
          </a:ln>
        </p:spPr>
      </p:cxnSp>
      <p:sp>
        <p:nvSpPr>
          <p:cNvPr id="42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22" name="Connection Line"/>
          <p:cNvCxnSpPr>
            <a:stCxn id="425" idx="0"/>
            <a:endCxn id="426"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23" name="Connection Line"/>
          <p:cNvCxnSpPr>
            <a:stCxn id="425" idx="0"/>
            <a:endCxn id="430" idx="0"/>
          </p:cNvCxnSpPr>
          <p:nvPr/>
        </p:nvCxnSpPr>
        <p:spPr>
          <a:xfrm flipH="1">
            <a:off x="4502150" y="4133850"/>
            <a:ext cx="3352800" cy="4229100"/>
          </a:xfrm>
          <a:prstGeom prst="straightConnector1">
            <a:avLst/>
          </a:prstGeom>
          <a:ln w="25400">
            <a:solidFill>
              <a:srgbClr val="000000"/>
            </a:solidFill>
            <a:miter lim="400000"/>
            <a:tailEnd type="triangle"/>
          </a:ln>
        </p:spPr>
      </p:cxnSp>
      <p:cxnSp>
        <p:nvCxnSpPr>
          <p:cNvPr id="424" name="Connection Line"/>
          <p:cNvCxnSpPr>
            <a:stCxn id="425" idx="0"/>
            <a:endCxn id="431"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25"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26"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27"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28" name="fork"/>
          <p:cNvSpPr txBox="1"/>
          <p:nvPr/>
        </p:nvSpPr>
        <p:spPr>
          <a:xfrm>
            <a:off x="5044117" y="3429000"/>
            <a:ext cx="986181" cy="647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b="1">
                <a:latin typeface="+mn-lt"/>
                <a:ea typeface="+mn-ea"/>
                <a:cs typeface="+mn-cs"/>
                <a:sym typeface="Helvetica Neue"/>
              </a:defRPr>
            </a:lvl1pPr>
          </a:lstStyle>
          <a:p>
            <a:r>
              <a:t>fork</a:t>
            </a:r>
          </a:p>
        </p:txBody>
      </p:sp>
      <p:sp>
        <p:nvSpPr>
          <p:cNvPr id="429" name="git clone"/>
          <p:cNvSpPr txBox="1"/>
          <p:nvPr/>
        </p:nvSpPr>
        <p:spPr>
          <a:xfrm>
            <a:off x="6988444" y="6553200"/>
            <a:ext cx="2376638"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clone</a:t>
            </a:r>
          </a:p>
        </p:txBody>
      </p:sp>
      <p:sp>
        <p:nvSpPr>
          <p:cNvPr id="430"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31"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Tree>
    <p:extLst>
      <p:ext uri="{BB962C8B-B14F-4D97-AF65-F5344CB8AC3E}">
        <p14:creationId xmlns:p14="http://schemas.microsoft.com/office/powerpoint/2010/main" val="29064373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421"/>
                                        </p:tgtEl>
                                        <p:attrNameLst>
                                          <p:attrName>style.visibility</p:attrName>
                                        </p:attrNameLst>
                                      </p:cBhvr>
                                      <p:to>
                                        <p:strVal val="visible"/>
                                      </p:to>
                                    </p:set>
                                    <p:anim calcmode="lin" valueType="num">
                                      <p:cBhvr>
                                        <p:cTn id="7" dur="1000" fill="hold"/>
                                        <p:tgtEl>
                                          <p:spTgt spid="421"/>
                                        </p:tgtEl>
                                        <p:attrNameLst>
                                          <p:attrName>ppt_w</p:attrName>
                                        </p:attrNameLst>
                                      </p:cBhvr>
                                      <p:tavLst>
                                        <p:tav tm="0">
                                          <p:val>
                                            <p:fltVal val="0"/>
                                          </p:val>
                                        </p:tav>
                                        <p:tav tm="100000">
                                          <p:val>
                                            <p:strVal val="#ppt_w"/>
                                          </p:val>
                                        </p:tav>
                                      </p:tavLst>
                                    </p:anim>
                                    <p:anim calcmode="lin" valueType="num">
                                      <p:cBhvr>
                                        <p:cTn id="8" dur="1000" fill="hold"/>
                                        <p:tgtEl>
                                          <p:spTgt spid="4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425"/>
                                        </p:tgtEl>
                                        <p:attrNameLst>
                                          <p:attrName>style.visibility</p:attrName>
                                        </p:attrNameLst>
                                      </p:cBhvr>
                                      <p:to>
                                        <p:strVal val="visible"/>
                                      </p:to>
                                    </p:set>
                                    <p:anim calcmode="lin" valueType="num">
                                      <p:cBhvr>
                                        <p:cTn id="13" dur="1000" fill="hold"/>
                                        <p:tgtEl>
                                          <p:spTgt spid="425"/>
                                        </p:tgtEl>
                                        <p:attrNameLst>
                                          <p:attrName>ppt_w</p:attrName>
                                        </p:attrNameLst>
                                      </p:cBhvr>
                                      <p:tavLst>
                                        <p:tav tm="0">
                                          <p:val>
                                            <p:fltVal val="0"/>
                                          </p:val>
                                        </p:tav>
                                        <p:tav tm="100000">
                                          <p:val>
                                            <p:strVal val="#ppt_w"/>
                                          </p:val>
                                        </p:tav>
                                      </p:tavLst>
                                    </p:anim>
                                    <p:anim calcmode="lin" valueType="num">
                                      <p:cBhvr>
                                        <p:cTn id="14" dur="1000" fill="hold"/>
                                        <p:tgtEl>
                                          <p:spTgt spid="42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8" fill="hold" grpId="0" nodeType="afterEffect">
                                  <p:stCondLst>
                                    <p:cond delay="0"/>
                                  </p:stCondLst>
                                  <p:iterate>
                                    <p:tmAbs val="0"/>
                                  </p:iterate>
                                  <p:childTnLst>
                                    <p:set>
                                      <p:cBhvr>
                                        <p:cTn id="17" fill="hold"/>
                                        <p:tgtEl>
                                          <p:spTgt spid="420"/>
                                        </p:tgtEl>
                                        <p:attrNameLst>
                                          <p:attrName>style.visibility</p:attrName>
                                        </p:attrNameLst>
                                      </p:cBhvr>
                                      <p:to>
                                        <p:strVal val="visible"/>
                                      </p:to>
                                    </p:set>
                                    <p:animEffect transition="in" filter="wipe(left)">
                                      <p:cBhvr>
                                        <p:cTn id="18" dur="1000"/>
                                        <p:tgtEl>
                                          <p:spTgt spid="420"/>
                                        </p:tgtEl>
                                      </p:cBhvr>
                                    </p:animEffect>
                                  </p:childTnLst>
                                </p:cTn>
                              </p:par>
                            </p:childTnLst>
                          </p:cTn>
                        </p:par>
                        <p:par>
                          <p:cTn id="19" fill="hold">
                            <p:stCondLst>
                              <p:cond delay="2000"/>
                            </p:stCondLst>
                            <p:childTnLst>
                              <p:par>
                                <p:cTn id="20" presetID="23" presetClass="entr" presetSubtype="16" fill="hold" grpId="0" nodeType="afterEffect">
                                  <p:stCondLst>
                                    <p:cond delay="0"/>
                                  </p:stCondLst>
                                  <p:iterate>
                                    <p:tmAbs val="0"/>
                                  </p:iterate>
                                  <p:childTnLst>
                                    <p:set>
                                      <p:cBhvr>
                                        <p:cTn id="21" fill="hold"/>
                                        <p:tgtEl>
                                          <p:spTgt spid="428"/>
                                        </p:tgtEl>
                                        <p:attrNameLst>
                                          <p:attrName>style.visibility</p:attrName>
                                        </p:attrNameLst>
                                      </p:cBhvr>
                                      <p:to>
                                        <p:strVal val="visible"/>
                                      </p:to>
                                    </p:set>
                                    <p:anim calcmode="lin" valueType="num">
                                      <p:cBhvr>
                                        <p:cTn id="22" dur="1000" fill="hold"/>
                                        <p:tgtEl>
                                          <p:spTgt spid="428"/>
                                        </p:tgtEl>
                                        <p:attrNameLst>
                                          <p:attrName>ppt_w</p:attrName>
                                        </p:attrNameLst>
                                      </p:cBhvr>
                                      <p:tavLst>
                                        <p:tav tm="0">
                                          <p:val>
                                            <p:fltVal val="0"/>
                                          </p:val>
                                        </p:tav>
                                        <p:tav tm="100000">
                                          <p:val>
                                            <p:strVal val="#ppt_w"/>
                                          </p:val>
                                        </p:tav>
                                      </p:tavLst>
                                    </p:anim>
                                    <p:anim calcmode="lin" valueType="num">
                                      <p:cBhvr>
                                        <p:cTn id="23" dur="1000" fill="hold"/>
                                        <p:tgtEl>
                                          <p:spTgt spid="42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iterate>
                                    <p:tmAbs val="0"/>
                                  </p:iterate>
                                  <p:childTnLst>
                                    <p:set>
                                      <p:cBhvr>
                                        <p:cTn id="27" fill="hold"/>
                                        <p:tgtEl>
                                          <p:spTgt spid="426"/>
                                        </p:tgtEl>
                                        <p:attrNameLst>
                                          <p:attrName>style.visibility</p:attrName>
                                        </p:attrNameLst>
                                      </p:cBhvr>
                                      <p:to>
                                        <p:strVal val="visible"/>
                                      </p:to>
                                    </p:set>
                                    <p:anim calcmode="lin" valueType="num">
                                      <p:cBhvr>
                                        <p:cTn id="28" dur="1000" fill="hold"/>
                                        <p:tgtEl>
                                          <p:spTgt spid="426"/>
                                        </p:tgtEl>
                                        <p:attrNameLst>
                                          <p:attrName>ppt_w</p:attrName>
                                        </p:attrNameLst>
                                      </p:cBhvr>
                                      <p:tavLst>
                                        <p:tav tm="0">
                                          <p:val>
                                            <p:fltVal val="0"/>
                                          </p:val>
                                        </p:tav>
                                        <p:tav tm="100000">
                                          <p:val>
                                            <p:strVal val="#ppt_w"/>
                                          </p:val>
                                        </p:tav>
                                      </p:tavLst>
                                    </p:anim>
                                    <p:anim calcmode="lin" valueType="num">
                                      <p:cBhvr>
                                        <p:cTn id="29" dur="1000" fill="hold"/>
                                        <p:tgtEl>
                                          <p:spTgt spid="426"/>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2" presetClass="entr" presetSubtype="1" fill="hold" grpId="0" nodeType="afterEffect">
                                  <p:stCondLst>
                                    <p:cond delay="0"/>
                                  </p:stCondLst>
                                  <p:iterate>
                                    <p:tmAbs val="0"/>
                                  </p:iterate>
                                  <p:childTnLst>
                                    <p:set>
                                      <p:cBhvr>
                                        <p:cTn id="32" fill="hold"/>
                                        <p:tgtEl>
                                          <p:spTgt spid="422"/>
                                        </p:tgtEl>
                                        <p:attrNameLst>
                                          <p:attrName>style.visibility</p:attrName>
                                        </p:attrNameLst>
                                      </p:cBhvr>
                                      <p:to>
                                        <p:strVal val="visible"/>
                                      </p:to>
                                    </p:set>
                                    <p:animEffect transition="in" filter="wipe(up)">
                                      <p:cBhvr>
                                        <p:cTn id="33" dur="1000"/>
                                        <p:tgtEl>
                                          <p:spTgt spid="422"/>
                                        </p:tgtEl>
                                      </p:cBhvr>
                                    </p:animEffect>
                                  </p:childTnLst>
                                </p:cTn>
                              </p:par>
                            </p:childTnLst>
                          </p:cTn>
                        </p:par>
                        <p:par>
                          <p:cTn id="34" fill="hold">
                            <p:stCondLst>
                              <p:cond delay="2000"/>
                            </p:stCondLst>
                            <p:childTnLst>
                              <p:par>
                                <p:cTn id="35" presetID="23" presetClass="entr" presetSubtype="16" fill="hold" grpId="0" nodeType="afterEffect">
                                  <p:stCondLst>
                                    <p:cond delay="0"/>
                                  </p:stCondLst>
                                  <p:iterate>
                                    <p:tmAbs val="0"/>
                                  </p:iterate>
                                  <p:childTnLst>
                                    <p:set>
                                      <p:cBhvr>
                                        <p:cTn id="36" fill="hold"/>
                                        <p:tgtEl>
                                          <p:spTgt spid="429"/>
                                        </p:tgtEl>
                                        <p:attrNameLst>
                                          <p:attrName>style.visibility</p:attrName>
                                        </p:attrNameLst>
                                      </p:cBhvr>
                                      <p:to>
                                        <p:strVal val="visible"/>
                                      </p:to>
                                    </p:set>
                                    <p:anim calcmode="lin" valueType="num">
                                      <p:cBhvr>
                                        <p:cTn id="37" dur="1000" fill="hold"/>
                                        <p:tgtEl>
                                          <p:spTgt spid="429"/>
                                        </p:tgtEl>
                                        <p:attrNameLst>
                                          <p:attrName>ppt_w</p:attrName>
                                        </p:attrNameLst>
                                      </p:cBhvr>
                                      <p:tavLst>
                                        <p:tav tm="0">
                                          <p:val>
                                            <p:fltVal val="0"/>
                                          </p:val>
                                        </p:tav>
                                        <p:tav tm="100000">
                                          <p:val>
                                            <p:strVal val="#ppt_w"/>
                                          </p:val>
                                        </p:tav>
                                      </p:tavLst>
                                    </p:anim>
                                    <p:anim calcmode="lin" valueType="num">
                                      <p:cBhvr>
                                        <p:cTn id="38" dur="1000" fill="hold"/>
                                        <p:tgtEl>
                                          <p:spTgt spid="42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430"/>
                                        </p:tgtEl>
                                        <p:attrNameLst>
                                          <p:attrName>style.visibility</p:attrName>
                                        </p:attrNameLst>
                                      </p:cBhvr>
                                      <p:to>
                                        <p:strVal val="visible"/>
                                      </p:to>
                                    </p:set>
                                    <p:anim calcmode="lin" valueType="num">
                                      <p:cBhvr>
                                        <p:cTn id="43" dur="1000" fill="hold"/>
                                        <p:tgtEl>
                                          <p:spTgt spid="430"/>
                                        </p:tgtEl>
                                        <p:attrNameLst>
                                          <p:attrName>ppt_w</p:attrName>
                                        </p:attrNameLst>
                                      </p:cBhvr>
                                      <p:tavLst>
                                        <p:tav tm="0">
                                          <p:val>
                                            <p:fltVal val="0"/>
                                          </p:val>
                                        </p:tav>
                                        <p:tav tm="100000">
                                          <p:val>
                                            <p:strVal val="#ppt_w"/>
                                          </p:val>
                                        </p:tav>
                                      </p:tavLst>
                                    </p:anim>
                                    <p:anim calcmode="lin" valueType="num">
                                      <p:cBhvr>
                                        <p:cTn id="44" dur="1000" fill="hold"/>
                                        <p:tgtEl>
                                          <p:spTgt spid="430"/>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ID="23" presetClass="entr" presetSubtype="16" fill="hold" grpId="0" nodeType="afterEffect">
                                  <p:stCondLst>
                                    <p:cond delay="0"/>
                                  </p:stCondLst>
                                  <p:iterate>
                                    <p:tmAbs val="0"/>
                                  </p:iterate>
                                  <p:childTnLst>
                                    <p:set>
                                      <p:cBhvr>
                                        <p:cTn id="47" fill="hold"/>
                                        <p:tgtEl>
                                          <p:spTgt spid="431"/>
                                        </p:tgtEl>
                                        <p:attrNameLst>
                                          <p:attrName>style.visibility</p:attrName>
                                        </p:attrNameLst>
                                      </p:cBhvr>
                                      <p:to>
                                        <p:strVal val="visible"/>
                                      </p:to>
                                    </p:set>
                                    <p:anim calcmode="lin" valueType="num">
                                      <p:cBhvr>
                                        <p:cTn id="48" dur="1000" fill="hold"/>
                                        <p:tgtEl>
                                          <p:spTgt spid="431"/>
                                        </p:tgtEl>
                                        <p:attrNameLst>
                                          <p:attrName>ppt_w</p:attrName>
                                        </p:attrNameLst>
                                      </p:cBhvr>
                                      <p:tavLst>
                                        <p:tav tm="0">
                                          <p:val>
                                            <p:fltVal val="0"/>
                                          </p:val>
                                        </p:tav>
                                        <p:tav tm="100000">
                                          <p:val>
                                            <p:strVal val="#ppt_w"/>
                                          </p:val>
                                        </p:tav>
                                      </p:tavLst>
                                    </p:anim>
                                    <p:anim calcmode="lin" valueType="num">
                                      <p:cBhvr>
                                        <p:cTn id="49" dur="1000" fill="hold"/>
                                        <p:tgtEl>
                                          <p:spTgt spid="431"/>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ID="22" presetClass="entr" presetSubtype="1" fill="hold" grpId="0" nodeType="afterEffect">
                                  <p:stCondLst>
                                    <p:cond delay="0"/>
                                  </p:stCondLst>
                                  <p:iterate>
                                    <p:tmAbs val="0"/>
                                  </p:iterate>
                                  <p:childTnLst>
                                    <p:set>
                                      <p:cBhvr>
                                        <p:cTn id="52" fill="hold"/>
                                        <p:tgtEl>
                                          <p:spTgt spid="423"/>
                                        </p:tgtEl>
                                        <p:attrNameLst>
                                          <p:attrName>style.visibility</p:attrName>
                                        </p:attrNameLst>
                                      </p:cBhvr>
                                      <p:to>
                                        <p:strVal val="visible"/>
                                      </p:to>
                                    </p:set>
                                    <p:animEffect transition="in" filter="wipe(up)">
                                      <p:cBhvr>
                                        <p:cTn id="53" dur="1000"/>
                                        <p:tgtEl>
                                          <p:spTgt spid="423"/>
                                        </p:tgtEl>
                                      </p:cBhvr>
                                    </p:animEffect>
                                  </p:childTnLst>
                                </p:cTn>
                              </p:par>
                            </p:childTnLst>
                          </p:cTn>
                        </p:par>
                        <p:par>
                          <p:cTn id="54" fill="hold">
                            <p:stCondLst>
                              <p:cond delay="3000"/>
                            </p:stCondLst>
                            <p:childTnLst>
                              <p:par>
                                <p:cTn id="55" presetID="22" presetClass="entr" presetSubtype="1" fill="hold" grpId="0" nodeType="afterEffect">
                                  <p:stCondLst>
                                    <p:cond delay="0"/>
                                  </p:stCondLst>
                                  <p:iterate>
                                    <p:tmAbs val="0"/>
                                  </p:iterate>
                                  <p:childTnLst>
                                    <p:set>
                                      <p:cBhvr>
                                        <p:cTn id="56" fill="hold"/>
                                        <p:tgtEl>
                                          <p:spTgt spid="424"/>
                                        </p:tgtEl>
                                        <p:attrNameLst>
                                          <p:attrName>style.visibility</p:attrName>
                                        </p:attrNameLst>
                                      </p:cBhvr>
                                      <p:to>
                                        <p:strVal val="visible"/>
                                      </p:to>
                                    </p:set>
                                    <p:animEffect transition="in" filter="wipe(up)">
                                      <p:cBhvr>
                                        <p:cTn id="5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1" grpId="0" animBg="1" advAuto="0"/>
      <p:bldP spid="422" grpId="0" animBg="1" advAuto="0"/>
      <p:bldP spid="423" grpId="0" animBg="1" advAuto="0"/>
      <p:bldP spid="424" grpId="0" animBg="1" advAuto="0"/>
      <p:bldP spid="425" grpId="0" animBg="1" advAuto="0"/>
      <p:bldP spid="426" grpId="0" animBg="1" advAuto="0"/>
      <p:bldP spid="428" grpId="0" animBg="1" advAuto="0"/>
      <p:bldP spid="429" grpId="0" animBg="1" advAuto="0"/>
      <p:bldP spid="430" grpId="0" animBg="1" advAuto="0"/>
      <p:bldP spid="431"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34" name="Forking My Repo on GitHub"/>
          <p:cNvSpPr txBox="1">
            <a:spLocks noGrp="1"/>
          </p:cNvSpPr>
          <p:nvPr>
            <p:ph type="title"/>
          </p:nvPr>
        </p:nvSpPr>
        <p:spPr>
          <a:prstGeom prst="rect">
            <a:avLst/>
          </a:prstGeom>
        </p:spPr>
        <p:txBody>
          <a:bodyPr/>
          <a:lstStyle/>
          <a:p>
            <a:r>
              <a:t>Forking My Repo on GitHub</a:t>
            </a:r>
          </a:p>
        </p:txBody>
      </p:sp>
      <p:sp>
        <p:nvSpPr>
          <p:cNvPr id="435"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36" name="Connection Line"/>
          <p:cNvCxnSpPr>
            <a:stCxn id="439" idx="0"/>
            <a:endCxn id="440" idx="0"/>
          </p:cNvCxnSpPr>
          <p:nvPr/>
        </p:nvCxnSpPr>
        <p:spPr>
          <a:xfrm>
            <a:off x="7854950" y="4133850"/>
            <a:ext cx="0" cy="4229100"/>
          </a:xfrm>
          <a:prstGeom prst="straightConnector1">
            <a:avLst/>
          </a:prstGeom>
          <a:ln w="25400">
            <a:solidFill>
              <a:srgbClr val="000000"/>
            </a:solidFill>
            <a:miter lim="400000"/>
            <a:tailEnd type="triangle"/>
          </a:ln>
        </p:spPr>
      </p:cxnSp>
      <p:cxnSp>
        <p:nvCxnSpPr>
          <p:cNvPr id="437" name="Connection Line"/>
          <p:cNvCxnSpPr>
            <a:stCxn id="439" idx="0"/>
            <a:endCxn id="442" idx="0"/>
          </p:cNvCxnSpPr>
          <p:nvPr/>
        </p:nvCxnSpPr>
        <p:spPr>
          <a:xfrm flipH="1">
            <a:off x="4502150" y="4133850"/>
            <a:ext cx="3352800" cy="4229100"/>
          </a:xfrm>
          <a:prstGeom prst="straightConnector1">
            <a:avLst/>
          </a:prstGeom>
          <a:ln w="25400">
            <a:solidFill>
              <a:srgbClr val="000000"/>
            </a:solidFill>
            <a:miter lim="400000"/>
            <a:headEnd type="triangle"/>
          </a:ln>
        </p:spPr>
      </p:cxnSp>
      <p:cxnSp>
        <p:nvCxnSpPr>
          <p:cNvPr id="438" name="Connection Line"/>
          <p:cNvCxnSpPr>
            <a:stCxn id="439" idx="0"/>
            <a:endCxn id="443" idx="0"/>
          </p:cNvCxnSpPr>
          <p:nvPr/>
        </p:nvCxnSpPr>
        <p:spPr>
          <a:xfrm>
            <a:off x="7854950" y="4133850"/>
            <a:ext cx="3352800" cy="4229100"/>
          </a:xfrm>
          <a:prstGeom prst="straightConnector1">
            <a:avLst/>
          </a:prstGeom>
          <a:ln w="25400">
            <a:solidFill>
              <a:srgbClr val="000000"/>
            </a:solidFill>
            <a:miter lim="400000"/>
            <a:tailEnd type="triangle"/>
          </a:ln>
        </p:spPr>
      </p:cxnSp>
      <p:sp>
        <p:nvSpPr>
          <p:cNvPr id="439"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40" name="Your…"/>
          <p:cNvSpPr/>
          <p:nvPr/>
        </p:nvSpPr>
        <p:spPr>
          <a:xfrm>
            <a:off x="63246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dirty="0">
                <a:latin typeface="+mn-lt"/>
                <a:ea typeface="+mn-ea"/>
                <a:cs typeface="+mn-cs"/>
                <a:sym typeface="Helvetica Neue"/>
              </a:rPr>
              <a:t>Your</a:t>
            </a:r>
          </a:p>
          <a:p>
            <a:pPr>
              <a:defRPr sz="3600"/>
            </a:pPr>
            <a:r>
              <a:rPr dirty="0"/>
              <a:t>Local Repo</a:t>
            </a:r>
          </a:p>
        </p:txBody>
      </p:sp>
      <p:pic>
        <p:nvPicPr>
          <p:cNvPr id="441"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42" name="Bob…"/>
          <p:cNvSpPr/>
          <p:nvPr/>
        </p:nvSpPr>
        <p:spPr>
          <a:xfrm>
            <a:off x="29718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Bob</a:t>
            </a:r>
          </a:p>
          <a:p>
            <a:pPr>
              <a:defRPr sz="3600"/>
            </a:pPr>
            <a:r>
              <a:t>Local Repo</a:t>
            </a:r>
          </a:p>
        </p:txBody>
      </p:sp>
      <p:sp>
        <p:nvSpPr>
          <p:cNvPr id="443" name="Alice…"/>
          <p:cNvSpPr/>
          <p:nvPr/>
        </p:nvSpPr>
        <p:spPr>
          <a:xfrm>
            <a:off x="9677400" y="74549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Alice</a:t>
            </a:r>
          </a:p>
          <a:p>
            <a:pPr>
              <a:defRPr sz="3600"/>
            </a:pPr>
            <a:r>
              <a:t>Local Repo</a:t>
            </a:r>
          </a:p>
        </p:txBody>
      </p:sp>
      <p:sp>
        <p:nvSpPr>
          <p:cNvPr id="444" name="git push"/>
          <p:cNvSpPr txBox="1"/>
          <p:nvPr/>
        </p:nvSpPr>
        <p:spPr>
          <a:xfrm>
            <a:off x="3824830" y="5943600"/>
            <a:ext cx="212526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push</a:t>
            </a:r>
          </a:p>
        </p:txBody>
      </p:sp>
      <p:sp>
        <p:nvSpPr>
          <p:cNvPr id="445" name="git pull --rebase"/>
          <p:cNvSpPr txBox="1"/>
          <p:nvPr/>
        </p:nvSpPr>
        <p:spPr>
          <a:xfrm>
            <a:off x="5891931" y="6743700"/>
            <a:ext cx="4387603"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pull --rebase</a:t>
            </a:r>
          </a:p>
        </p:txBody>
      </p:sp>
      <p:sp>
        <p:nvSpPr>
          <p:cNvPr id="446" name="git pull --rebase"/>
          <p:cNvSpPr txBox="1"/>
          <p:nvPr/>
        </p:nvSpPr>
        <p:spPr>
          <a:xfrm>
            <a:off x="8166100" y="5892800"/>
            <a:ext cx="4387602"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a:solidFill>
                  <a:srgbClr val="0042AA"/>
                </a:solidFill>
                <a:latin typeface="Consolas"/>
                <a:ea typeface="Consolas"/>
                <a:cs typeface="Consolas"/>
                <a:sym typeface="Consolas"/>
              </a:defRPr>
            </a:lvl1pPr>
          </a:lstStyle>
          <a:p>
            <a:r>
              <a:t>git pull --rebase</a:t>
            </a:r>
          </a:p>
        </p:txBody>
      </p:sp>
    </p:spTree>
    <p:extLst>
      <p:ext uri="{BB962C8B-B14F-4D97-AF65-F5344CB8AC3E}">
        <p14:creationId xmlns:p14="http://schemas.microsoft.com/office/powerpoint/2010/main" val="42209528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437"/>
                                        </p:tgtEl>
                                        <p:attrNameLst>
                                          <p:attrName>style.visibility</p:attrName>
                                        </p:attrNameLst>
                                      </p:cBhvr>
                                      <p:to>
                                        <p:strVal val="visible"/>
                                      </p:to>
                                    </p:set>
                                    <p:animEffect transition="in" filter="wipe(down)">
                                      <p:cBhvr>
                                        <p:cTn id="7" dur="1000"/>
                                        <p:tgtEl>
                                          <p:spTgt spid="437"/>
                                        </p:tgtEl>
                                      </p:cBhvr>
                                    </p:animEffect>
                                  </p:childTnLst>
                                </p:cTn>
                              </p:par>
                            </p:childTnLst>
                          </p:cTn>
                        </p:par>
                        <p:par>
                          <p:cTn id="8" fill="hold">
                            <p:stCondLst>
                              <p:cond delay="1000"/>
                            </p:stCondLst>
                            <p:childTnLst>
                              <p:par>
                                <p:cTn id="9" presetID="23" presetClass="entr" presetSubtype="16" fill="hold" grpId="0" nodeType="afterEffect">
                                  <p:stCondLst>
                                    <p:cond delay="0"/>
                                  </p:stCondLst>
                                  <p:iterate>
                                    <p:tmAbs val="0"/>
                                  </p:iterate>
                                  <p:childTnLst>
                                    <p:set>
                                      <p:cBhvr>
                                        <p:cTn id="10" fill="hold"/>
                                        <p:tgtEl>
                                          <p:spTgt spid="444"/>
                                        </p:tgtEl>
                                        <p:attrNameLst>
                                          <p:attrName>style.visibility</p:attrName>
                                        </p:attrNameLst>
                                      </p:cBhvr>
                                      <p:to>
                                        <p:strVal val="visible"/>
                                      </p:to>
                                    </p:set>
                                    <p:anim calcmode="lin" valueType="num">
                                      <p:cBhvr>
                                        <p:cTn id="11" dur="1000" fill="hold"/>
                                        <p:tgtEl>
                                          <p:spTgt spid="444"/>
                                        </p:tgtEl>
                                        <p:attrNameLst>
                                          <p:attrName>ppt_w</p:attrName>
                                        </p:attrNameLst>
                                      </p:cBhvr>
                                      <p:tavLst>
                                        <p:tav tm="0">
                                          <p:val>
                                            <p:fltVal val="0"/>
                                          </p:val>
                                        </p:tav>
                                        <p:tav tm="100000">
                                          <p:val>
                                            <p:strVal val="#ppt_w"/>
                                          </p:val>
                                        </p:tav>
                                      </p:tavLst>
                                    </p:anim>
                                    <p:anim calcmode="lin" valueType="num">
                                      <p:cBhvr>
                                        <p:cTn id="12" dur="1000" fill="hold"/>
                                        <p:tgtEl>
                                          <p:spTgt spid="44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p:tmAbs val="0"/>
                                  </p:iterate>
                                  <p:childTnLst>
                                    <p:set>
                                      <p:cBhvr>
                                        <p:cTn id="16" fill="hold"/>
                                        <p:tgtEl>
                                          <p:spTgt spid="436"/>
                                        </p:tgtEl>
                                        <p:attrNameLst>
                                          <p:attrName>style.visibility</p:attrName>
                                        </p:attrNameLst>
                                      </p:cBhvr>
                                      <p:to>
                                        <p:strVal val="visible"/>
                                      </p:to>
                                    </p:set>
                                    <p:animEffect transition="in" filter="wipe(up)">
                                      <p:cBhvr>
                                        <p:cTn id="17" dur="1000"/>
                                        <p:tgtEl>
                                          <p:spTgt spid="436"/>
                                        </p:tgtEl>
                                      </p:cBhvr>
                                    </p:animEffect>
                                  </p:childTnLst>
                                </p:cTn>
                              </p:par>
                            </p:childTnLst>
                          </p:cTn>
                        </p:par>
                        <p:par>
                          <p:cTn id="18" fill="hold">
                            <p:stCondLst>
                              <p:cond delay="1000"/>
                            </p:stCondLst>
                            <p:childTnLst>
                              <p:par>
                                <p:cTn id="19" presetID="22" presetClass="entr" presetSubtype="1" fill="hold" grpId="0" nodeType="afterEffect">
                                  <p:stCondLst>
                                    <p:cond delay="0"/>
                                  </p:stCondLst>
                                  <p:iterate>
                                    <p:tmAbs val="0"/>
                                  </p:iterate>
                                  <p:childTnLst>
                                    <p:set>
                                      <p:cBhvr>
                                        <p:cTn id="20" fill="hold"/>
                                        <p:tgtEl>
                                          <p:spTgt spid="438"/>
                                        </p:tgtEl>
                                        <p:attrNameLst>
                                          <p:attrName>style.visibility</p:attrName>
                                        </p:attrNameLst>
                                      </p:cBhvr>
                                      <p:to>
                                        <p:strVal val="visible"/>
                                      </p:to>
                                    </p:set>
                                    <p:animEffect transition="in" filter="wipe(up)">
                                      <p:cBhvr>
                                        <p:cTn id="21" dur="1000"/>
                                        <p:tgtEl>
                                          <p:spTgt spid="438"/>
                                        </p:tgtEl>
                                      </p:cBhvr>
                                    </p:animEffect>
                                  </p:childTnLst>
                                </p:cTn>
                              </p:par>
                            </p:childTnLst>
                          </p:cTn>
                        </p:par>
                        <p:par>
                          <p:cTn id="22" fill="hold">
                            <p:stCondLst>
                              <p:cond delay="2000"/>
                            </p:stCondLst>
                            <p:childTnLst>
                              <p:par>
                                <p:cTn id="23" presetID="23" presetClass="entr" presetSubtype="16" fill="hold" grpId="0" nodeType="afterEffect">
                                  <p:stCondLst>
                                    <p:cond delay="0"/>
                                  </p:stCondLst>
                                  <p:iterate>
                                    <p:tmAbs val="0"/>
                                  </p:iterate>
                                  <p:childTnLst>
                                    <p:set>
                                      <p:cBhvr>
                                        <p:cTn id="24" fill="hold"/>
                                        <p:tgtEl>
                                          <p:spTgt spid="445"/>
                                        </p:tgtEl>
                                        <p:attrNameLst>
                                          <p:attrName>style.visibility</p:attrName>
                                        </p:attrNameLst>
                                      </p:cBhvr>
                                      <p:to>
                                        <p:strVal val="visible"/>
                                      </p:to>
                                    </p:set>
                                    <p:anim calcmode="lin" valueType="num">
                                      <p:cBhvr>
                                        <p:cTn id="25" dur="1000" fill="hold"/>
                                        <p:tgtEl>
                                          <p:spTgt spid="445"/>
                                        </p:tgtEl>
                                        <p:attrNameLst>
                                          <p:attrName>ppt_w</p:attrName>
                                        </p:attrNameLst>
                                      </p:cBhvr>
                                      <p:tavLst>
                                        <p:tav tm="0">
                                          <p:val>
                                            <p:fltVal val="0"/>
                                          </p:val>
                                        </p:tav>
                                        <p:tav tm="100000">
                                          <p:val>
                                            <p:strVal val="#ppt_w"/>
                                          </p:val>
                                        </p:tav>
                                      </p:tavLst>
                                    </p:anim>
                                    <p:anim calcmode="lin" valueType="num">
                                      <p:cBhvr>
                                        <p:cTn id="26" dur="1000" fill="hold"/>
                                        <p:tgtEl>
                                          <p:spTgt spid="445"/>
                                        </p:tgtEl>
                                        <p:attrNameLst>
                                          <p:attrName>ppt_h</p:attrName>
                                        </p:attrNameLst>
                                      </p:cBhvr>
                                      <p:tavLst>
                                        <p:tav tm="0">
                                          <p:val>
                                            <p:fltVal val="0"/>
                                          </p:val>
                                        </p:tav>
                                        <p:tav tm="100000">
                                          <p:val>
                                            <p:strVal val="#ppt_h"/>
                                          </p:val>
                                        </p:tav>
                                      </p:tavLst>
                                    </p:anim>
                                  </p:childTnLst>
                                </p:cTn>
                              </p:par>
                            </p:childTnLst>
                          </p:cTn>
                        </p:par>
                        <p:par>
                          <p:cTn id="27" fill="hold">
                            <p:stCondLst>
                              <p:cond delay="3000"/>
                            </p:stCondLst>
                            <p:childTnLst>
                              <p:par>
                                <p:cTn id="28" presetID="23" presetClass="entr" presetSubtype="16" fill="hold" grpId="0" nodeType="afterEffect">
                                  <p:stCondLst>
                                    <p:cond delay="0"/>
                                  </p:stCondLst>
                                  <p:iterate>
                                    <p:tmAbs val="0"/>
                                  </p:iterate>
                                  <p:childTnLst>
                                    <p:set>
                                      <p:cBhvr>
                                        <p:cTn id="29" fill="hold"/>
                                        <p:tgtEl>
                                          <p:spTgt spid="446"/>
                                        </p:tgtEl>
                                        <p:attrNameLst>
                                          <p:attrName>style.visibility</p:attrName>
                                        </p:attrNameLst>
                                      </p:cBhvr>
                                      <p:to>
                                        <p:strVal val="visible"/>
                                      </p:to>
                                    </p:set>
                                    <p:anim calcmode="lin" valueType="num">
                                      <p:cBhvr>
                                        <p:cTn id="30" dur="1000" fill="hold"/>
                                        <p:tgtEl>
                                          <p:spTgt spid="446"/>
                                        </p:tgtEl>
                                        <p:attrNameLst>
                                          <p:attrName>ppt_w</p:attrName>
                                        </p:attrNameLst>
                                      </p:cBhvr>
                                      <p:tavLst>
                                        <p:tav tm="0">
                                          <p:val>
                                            <p:fltVal val="0"/>
                                          </p:val>
                                        </p:tav>
                                        <p:tav tm="100000">
                                          <p:val>
                                            <p:strVal val="#ppt_w"/>
                                          </p:val>
                                        </p:tav>
                                      </p:tavLst>
                                    </p:anim>
                                    <p:anim calcmode="lin" valueType="num">
                                      <p:cBhvr>
                                        <p:cTn id="31" dur="1000" fill="hold"/>
                                        <p:tgtEl>
                                          <p:spTgt spid="4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7" grpId="0" animBg="1" advAuto="0"/>
      <p:bldP spid="438" grpId="0" animBg="1" advAuto="0"/>
      <p:bldP spid="444" grpId="0" animBg="1" advAuto="0"/>
      <p:bldP spid="445" grpId="0" animBg="1" advAuto="0"/>
      <p:bldP spid="446"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tangle"/>
          <p:cNvSpPr/>
          <p:nvPr/>
        </p:nvSpPr>
        <p:spPr>
          <a:xfrm>
            <a:off x="1079500" y="2679700"/>
            <a:ext cx="11696700" cy="2921000"/>
          </a:xfrm>
          <a:prstGeom prst="rect">
            <a:avLst/>
          </a:prstGeom>
          <a:solidFill>
            <a:srgbClr val="CBCBCB"/>
          </a:solidFill>
          <a:ln w="25400">
            <a:solidFill>
              <a:srgbClr val="000000"/>
            </a:solidFill>
            <a:miter lim="400000"/>
          </a:ln>
        </p:spPr>
        <p:txBody>
          <a:bodyPr lIns="50800" tIns="50800" rIns="50800" bIns="50800" anchor="ctr"/>
          <a:lstStyle/>
          <a:p>
            <a:pPr>
              <a:defRPr sz="3600"/>
            </a:pPr>
            <a:endParaRPr/>
          </a:p>
        </p:txBody>
      </p:sp>
      <p:sp>
        <p:nvSpPr>
          <p:cNvPr id="449" name="How Do Will You Get My Updates?"/>
          <p:cNvSpPr txBox="1">
            <a:spLocks noGrp="1"/>
          </p:cNvSpPr>
          <p:nvPr>
            <p:ph type="title"/>
          </p:nvPr>
        </p:nvSpPr>
        <p:spPr>
          <a:prstGeom prst="rect">
            <a:avLst/>
          </a:prstGeom>
        </p:spPr>
        <p:txBody>
          <a:bodyPr/>
          <a:lstStyle/>
          <a:p>
            <a:r>
              <a:t>How Do Will You Get </a:t>
            </a:r>
            <a:r>
              <a:rPr b="1">
                <a:latin typeface="+mn-lt"/>
                <a:ea typeface="+mn-ea"/>
                <a:cs typeface="+mn-cs"/>
                <a:sym typeface="Helvetica Neue"/>
              </a:rPr>
              <a:t>My</a:t>
            </a:r>
            <a:r>
              <a:t> Updates?</a:t>
            </a:r>
          </a:p>
        </p:txBody>
      </p:sp>
      <p:cxnSp>
        <p:nvCxnSpPr>
          <p:cNvPr id="450" name="Connection Line"/>
          <p:cNvCxnSpPr>
            <a:stCxn id="451" idx="0"/>
            <a:endCxn id="454" idx="0"/>
          </p:cNvCxnSpPr>
          <p:nvPr/>
        </p:nvCxnSpPr>
        <p:spPr>
          <a:xfrm>
            <a:off x="3232150" y="4133850"/>
            <a:ext cx="6591300" cy="4140200"/>
          </a:xfrm>
          <a:prstGeom prst="straightConnector1">
            <a:avLst/>
          </a:prstGeom>
          <a:ln w="25400">
            <a:solidFill>
              <a:srgbClr val="000000"/>
            </a:solidFill>
            <a:miter lim="400000"/>
            <a:tailEnd type="triangle"/>
          </a:ln>
        </p:spPr>
      </p:cxnSp>
      <p:sp>
        <p:nvSpPr>
          <p:cNvPr id="451" name="My…"/>
          <p:cNvSpPr/>
          <p:nvPr/>
        </p:nvSpPr>
        <p:spPr>
          <a:xfrm>
            <a:off x="1701800" y="3225800"/>
            <a:ext cx="3060700" cy="1816100"/>
          </a:xfrm>
          <a:prstGeom prst="rect">
            <a:avLst/>
          </a:prstGeom>
          <a:solidFill>
            <a:srgbClr val="FFAA00"/>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My</a:t>
            </a:r>
          </a:p>
          <a:p>
            <a:pPr>
              <a:defRPr sz="3600"/>
            </a:pPr>
            <a:r>
              <a:t>Repo</a:t>
            </a:r>
          </a:p>
        </p:txBody>
      </p:sp>
      <p:cxnSp>
        <p:nvCxnSpPr>
          <p:cNvPr id="452" name="Connection Line"/>
          <p:cNvCxnSpPr>
            <a:stCxn id="453" idx="0"/>
            <a:endCxn id="454" idx="0"/>
          </p:cNvCxnSpPr>
          <p:nvPr/>
        </p:nvCxnSpPr>
        <p:spPr>
          <a:xfrm>
            <a:off x="7854950" y="4133850"/>
            <a:ext cx="1968500" cy="4140200"/>
          </a:xfrm>
          <a:prstGeom prst="straightConnector1">
            <a:avLst/>
          </a:prstGeom>
          <a:ln w="25400" cap="sq">
            <a:solidFill>
              <a:srgbClr val="000000"/>
            </a:solidFill>
            <a:miter lim="400000"/>
            <a:headEnd type="triangle"/>
          </a:ln>
        </p:spPr>
      </p:cxnSp>
      <p:sp>
        <p:nvSpPr>
          <p:cNvPr id="453" name="Your…"/>
          <p:cNvSpPr/>
          <p:nvPr/>
        </p:nvSpPr>
        <p:spPr>
          <a:xfrm>
            <a:off x="6324600" y="3225800"/>
            <a:ext cx="3060700" cy="1816100"/>
          </a:xfrm>
          <a:prstGeom prst="rect">
            <a:avLst/>
          </a:prstGeom>
          <a:solidFill>
            <a:srgbClr val="669C35"/>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r>
              <a:t> </a:t>
            </a:r>
          </a:p>
          <a:p>
            <a:pPr>
              <a:defRPr sz="3600"/>
            </a:pPr>
            <a:r>
              <a:t>Remote repo</a:t>
            </a:r>
          </a:p>
        </p:txBody>
      </p:sp>
      <p:sp>
        <p:nvSpPr>
          <p:cNvPr id="454" name="Your…"/>
          <p:cNvSpPr/>
          <p:nvPr/>
        </p:nvSpPr>
        <p:spPr>
          <a:xfrm>
            <a:off x="8293100" y="7366000"/>
            <a:ext cx="3060700" cy="1816100"/>
          </a:xfrm>
          <a:prstGeom prst="rect">
            <a:avLst/>
          </a:prstGeom>
          <a:solidFill>
            <a:srgbClr val="B1DD8C"/>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600"/>
            </a:pPr>
            <a:r>
              <a:rPr b="1">
                <a:latin typeface="+mn-lt"/>
                <a:ea typeface="+mn-ea"/>
                <a:cs typeface="+mn-cs"/>
                <a:sym typeface="Helvetica Neue"/>
              </a:rPr>
              <a:t>Your</a:t>
            </a:r>
          </a:p>
          <a:p>
            <a:pPr>
              <a:defRPr sz="3600"/>
            </a:pPr>
            <a:r>
              <a:t>Local Repo</a:t>
            </a:r>
          </a:p>
        </p:txBody>
      </p:sp>
      <p:pic>
        <p:nvPicPr>
          <p:cNvPr id="455" name="droppedImage.png" descr="droppedImage.png"/>
          <p:cNvPicPr>
            <a:picLocks noChangeAspect="1"/>
          </p:cNvPicPr>
          <p:nvPr/>
        </p:nvPicPr>
        <p:blipFill>
          <a:blip r:embed="rId2"/>
          <a:stretch>
            <a:fillRect/>
          </a:stretch>
        </p:blipFill>
        <p:spPr>
          <a:xfrm>
            <a:off x="9753600" y="2876550"/>
            <a:ext cx="2514600" cy="2514600"/>
          </a:xfrm>
          <a:prstGeom prst="rect">
            <a:avLst/>
          </a:prstGeom>
          <a:ln w="12700">
            <a:miter lim="400000"/>
          </a:ln>
        </p:spPr>
      </p:pic>
      <p:sp>
        <p:nvSpPr>
          <p:cNvPr id="456" name="# configuration, do it once…"/>
          <p:cNvSpPr txBox="1"/>
          <p:nvPr/>
        </p:nvSpPr>
        <p:spPr>
          <a:xfrm>
            <a:off x="497482" y="6007100"/>
            <a:ext cx="11417301" cy="226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l">
              <a:defRPr sz="3000">
                <a:solidFill>
                  <a:srgbClr val="606060"/>
                </a:solidFill>
                <a:latin typeface="Consolas"/>
                <a:ea typeface="Consolas"/>
                <a:cs typeface="Consolas"/>
                <a:sym typeface="Consolas"/>
              </a:defRPr>
            </a:pPr>
            <a:r>
              <a:rPr dirty="0"/>
              <a:t># configuration, do it once</a:t>
            </a:r>
          </a:p>
          <a:p>
            <a:pPr algn="l">
              <a:defRPr sz="3000">
                <a:solidFill>
                  <a:srgbClr val="606060"/>
                </a:solidFill>
                <a:latin typeface="Consolas"/>
                <a:ea typeface="Consolas"/>
                <a:cs typeface="Consolas"/>
                <a:sym typeface="Consolas"/>
              </a:defRPr>
            </a:pPr>
            <a:r>
              <a:rPr dirty="0"/>
              <a:t>git remote add upstream git://github.com/UU/RR.git</a:t>
            </a:r>
          </a:p>
          <a:p>
            <a:pPr algn="l">
              <a:defRPr sz="3000">
                <a:solidFill>
                  <a:srgbClr val="606060"/>
                </a:solidFill>
                <a:latin typeface="Consolas"/>
                <a:ea typeface="Consolas"/>
                <a:cs typeface="Consolas"/>
                <a:sym typeface="Consolas"/>
              </a:defRPr>
            </a:pPr>
            <a:r>
              <a:rPr dirty="0"/>
              <a:t>git remote -v</a:t>
            </a:r>
          </a:p>
          <a:p>
            <a:pPr algn="l">
              <a:defRPr sz="3000">
                <a:solidFill>
                  <a:srgbClr val="606060"/>
                </a:solidFill>
                <a:latin typeface="Consolas"/>
                <a:ea typeface="Consolas"/>
                <a:cs typeface="Consolas"/>
                <a:sym typeface="Consolas"/>
              </a:defRPr>
            </a:pPr>
            <a:endParaRPr dirty="0"/>
          </a:p>
        </p:txBody>
      </p:sp>
      <p:sp>
        <p:nvSpPr>
          <p:cNvPr id="457" name="git fetch upstream…"/>
          <p:cNvSpPr txBox="1"/>
          <p:nvPr/>
        </p:nvSpPr>
        <p:spPr>
          <a:xfrm>
            <a:off x="460250" y="7806412"/>
            <a:ext cx="760730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l">
              <a:defRPr sz="3600" b="1">
                <a:solidFill>
                  <a:srgbClr val="0042AA"/>
                </a:solidFill>
                <a:latin typeface="Consolas"/>
                <a:ea typeface="Consolas"/>
                <a:cs typeface="Consolas"/>
                <a:sym typeface="Consolas"/>
              </a:defRPr>
            </a:pPr>
            <a:r>
              <a:rPr dirty="0"/>
              <a:t>git fetch upstream</a:t>
            </a:r>
          </a:p>
          <a:p>
            <a:pPr algn="l">
              <a:defRPr sz="3600" b="1">
                <a:solidFill>
                  <a:srgbClr val="0042AA"/>
                </a:solidFill>
                <a:latin typeface="Consolas"/>
                <a:ea typeface="Consolas"/>
                <a:cs typeface="Consolas"/>
                <a:sym typeface="Consolas"/>
              </a:defRPr>
            </a:pPr>
            <a:r>
              <a:rPr dirty="0"/>
              <a:t>git rebase upstream/</a:t>
            </a:r>
            <a:r>
              <a:rPr lang="en-US" dirty="0"/>
              <a:t>main</a:t>
            </a:r>
            <a:endParaRPr dirty="0"/>
          </a:p>
        </p:txBody>
      </p:sp>
      <p:sp>
        <p:nvSpPr>
          <p:cNvPr id="458" name="git push"/>
          <p:cNvSpPr txBox="1"/>
          <p:nvPr/>
        </p:nvSpPr>
        <p:spPr>
          <a:xfrm>
            <a:off x="8320236" y="5791200"/>
            <a:ext cx="2125266"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defRPr sz="3600" b="1">
                <a:solidFill>
                  <a:srgbClr val="0042AA"/>
                </a:solidFill>
                <a:latin typeface="Consolas"/>
                <a:ea typeface="Consolas"/>
                <a:cs typeface="Consolas"/>
                <a:sym typeface="Consolas"/>
              </a:defRPr>
            </a:lvl1pPr>
          </a:lstStyle>
          <a:p>
            <a:r>
              <a:t>git push</a:t>
            </a:r>
          </a:p>
        </p:txBody>
      </p:sp>
    </p:spTree>
    <p:extLst>
      <p:ext uri="{BB962C8B-B14F-4D97-AF65-F5344CB8AC3E}">
        <p14:creationId xmlns:p14="http://schemas.microsoft.com/office/powerpoint/2010/main" val="30235774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450"/>
                                        </p:tgtEl>
                                        <p:attrNameLst>
                                          <p:attrName>style.visibility</p:attrName>
                                        </p:attrNameLst>
                                      </p:cBhvr>
                                      <p:to>
                                        <p:strVal val="visible"/>
                                      </p:to>
                                    </p:set>
                                    <p:animEffect transition="in" filter="wipe(up)">
                                      <p:cBhvr>
                                        <p:cTn id="7" dur="10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456"/>
                                        </p:tgtEl>
                                        <p:attrNameLst>
                                          <p:attrName>style.visibility</p:attrName>
                                        </p:attrNameLst>
                                      </p:cBhvr>
                                      <p:to>
                                        <p:strVal val="visible"/>
                                      </p:to>
                                    </p:set>
                                    <p:anim calcmode="lin" valueType="num">
                                      <p:cBhvr>
                                        <p:cTn id="12" dur="1000" fill="hold"/>
                                        <p:tgtEl>
                                          <p:spTgt spid="456"/>
                                        </p:tgtEl>
                                        <p:attrNameLst>
                                          <p:attrName>ppt_w</p:attrName>
                                        </p:attrNameLst>
                                      </p:cBhvr>
                                      <p:tavLst>
                                        <p:tav tm="0">
                                          <p:val>
                                            <p:fltVal val="0"/>
                                          </p:val>
                                        </p:tav>
                                        <p:tav tm="100000">
                                          <p:val>
                                            <p:strVal val="#ppt_w"/>
                                          </p:val>
                                        </p:tav>
                                      </p:tavLst>
                                    </p:anim>
                                    <p:anim calcmode="lin" valueType="num">
                                      <p:cBhvr>
                                        <p:cTn id="13" dur="1000" fill="hold"/>
                                        <p:tgtEl>
                                          <p:spTgt spid="45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iterate>
                                    <p:tmAbs val="0"/>
                                  </p:iterate>
                                  <p:childTnLst>
                                    <p:set>
                                      <p:cBhvr>
                                        <p:cTn id="16" fill="hold"/>
                                        <p:tgtEl>
                                          <p:spTgt spid="457"/>
                                        </p:tgtEl>
                                        <p:attrNameLst>
                                          <p:attrName>style.visibility</p:attrName>
                                        </p:attrNameLst>
                                      </p:cBhvr>
                                      <p:to>
                                        <p:strVal val="visible"/>
                                      </p:to>
                                    </p:set>
                                    <p:anim calcmode="lin" valueType="num">
                                      <p:cBhvr>
                                        <p:cTn id="17" dur="1000" fill="hold"/>
                                        <p:tgtEl>
                                          <p:spTgt spid="457"/>
                                        </p:tgtEl>
                                        <p:attrNameLst>
                                          <p:attrName>ppt_w</p:attrName>
                                        </p:attrNameLst>
                                      </p:cBhvr>
                                      <p:tavLst>
                                        <p:tav tm="0">
                                          <p:val>
                                            <p:fltVal val="0"/>
                                          </p:val>
                                        </p:tav>
                                        <p:tav tm="100000">
                                          <p:val>
                                            <p:strVal val="#ppt_w"/>
                                          </p:val>
                                        </p:tav>
                                      </p:tavLst>
                                    </p:anim>
                                    <p:anim calcmode="lin" valueType="num">
                                      <p:cBhvr>
                                        <p:cTn id="18" dur="1000" fill="hold"/>
                                        <p:tgtEl>
                                          <p:spTgt spid="45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iterate>
                                    <p:tmAbs val="0"/>
                                  </p:iterate>
                                  <p:childTnLst>
                                    <p:set>
                                      <p:cBhvr>
                                        <p:cTn id="22" fill="hold"/>
                                        <p:tgtEl>
                                          <p:spTgt spid="452"/>
                                        </p:tgtEl>
                                        <p:attrNameLst>
                                          <p:attrName>style.visibility</p:attrName>
                                        </p:attrNameLst>
                                      </p:cBhvr>
                                      <p:to>
                                        <p:strVal val="visible"/>
                                      </p:to>
                                    </p:set>
                                    <p:animEffect transition="in" filter="wipe(down)">
                                      <p:cBhvr>
                                        <p:cTn id="23" dur="1000"/>
                                        <p:tgtEl>
                                          <p:spTgt spid="452"/>
                                        </p:tgtEl>
                                      </p:cBhvr>
                                    </p:animEffect>
                                  </p:childTnLst>
                                </p:cTn>
                              </p:par>
                            </p:childTnLst>
                          </p:cTn>
                        </p:par>
                        <p:par>
                          <p:cTn id="24" fill="hold">
                            <p:stCondLst>
                              <p:cond delay="1000"/>
                            </p:stCondLst>
                            <p:childTnLst>
                              <p:par>
                                <p:cTn id="25" presetID="23" presetClass="entr" presetSubtype="16" fill="hold" grpId="0" nodeType="afterEffect">
                                  <p:stCondLst>
                                    <p:cond delay="0"/>
                                  </p:stCondLst>
                                  <p:iterate>
                                    <p:tmAbs val="0"/>
                                  </p:iterate>
                                  <p:childTnLst>
                                    <p:set>
                                      <p:cBhvr>
                                        <p:cTn id="26" fill="hold"/>
                                        <p:tgtEl>
                                          <p:spTgt spid="458"/>
                                        </p:tgtEl>
                                        <p:attrNameLst>
                                          <p:attrName>style.visibility</p:attrName>
                                        </p:attrNameLst>
                                      </p:cBhvr>
                                      <p:to>
                                        <p:strVal val="visible"/>
                                      </p:to>
                                    </p:set>
                                    <p:anim calcmode="lin" valueType="num">
                                      <p:cBhvr>
                                        <p:cTn id="27" dur="1000" fill="hold"/>
                                        <p:tgtEl>
                                          <p:spTgt spid="458"/>
                                        </p:tgtEl>
                                        <p:attrNameLst>
                                          <p:attrName>ppt_w</p:attrName>
                                        </p:attrNameLst>
                                      </p:cBhvr>
                                      <p:tavLst>
                                        <p:tav tm="0">
                                          <p:val>
                                            <p:fltVal val="0"/>
                                          </p:val>
                                        </p:tav>
                                        <p:tav tm="100000">
                                          <p:val>
                                            <p:strVal val="#ppt_w"/>
                                          </p:val>
                                        </p:tav>
                                      </p:tavLst>
                                    </p:anim>
                                    <p:anim calcmode="lin" valueType="num">
                                      <p:cBhvr>
                                        <p:cTn id="28" dur="1000" fill="hold"/>
                                        <p:tgtEl>
                                          <p:spTgt spid="4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advAuto="0"/>
      <p:bldP spid="452" grpId="0" animBg="1" advAuto="0"/>
      <p:bldP spid="456" grpId="0" animBg="1" advAuto="0"/>
      <p:bldP spid="457" grpId="0" animBg="1" advAuto="0"/>
      <p:bldP spid="45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sonal background"/>
          <p:cNvSpPr txBox="1">
            <a:spLocks noGrp="1"/>
          </p:cNvSpPr>
          <p:nvPr>
            <p:ph type="title"/>
          </p:nvPr>
        </p:nvSpPr>
        <p:spPr>
          <a:prstGeom prst="rect">
            <a:avLst/>
          </a:prstGeom>
        </p:spPr>
        <p:txBody>
          <a:bodyPr/>
          <a:lstStyle/>
          <a:p>
            <a:r>
              <a:rPr dirty="0"/>
              <a:t>Personal background</a:t>
            </a:r>
            <a:r>
              <a:rPr lang="en-US" dirty="0"/>
              <a:t> (Olivier Liechti)</a:t>
            </a:r>
            <a:endParaRPr dirty="0"/>
          </a:p>
        </p:txBody>
      </p:sp>
      <p:pic>
        <p:nvPicPr>
          <p:cNvPr id="242" name="Image" descr="Image"/>
          <p:cNvPicPr>
            <a:picLocks noChangeAspect="1"/>
          </p:cNvPicPr>
          <p:nvPr/>
        </p:nvPicPr>
        <p:blipFill>
          <a:blip r:embed="rId2"/>
          <a:stretch>
            <a:fillRect/>
          </a:stretch>
        </p:blipFill>
        <p:spPr>
          <a:xfrm>
            <a:off x="650327" y="2105133"/>
            <a:ext cx="6174875" cy="2853147"/>
          </a:xfrm>
          <a:prstGeom prst="rect">
            <a:avLst/>
          </a:prstGeom>
          <a:ln w="12700">
            <a:miter lim="400000"/>
          </a:ln>
        </p:spPr>
      </p:pic>
      <p:pic>
        <p:nvPicPr>
          <p:cNvPr id="243" name="Image" descr="Image"/>
          <p:cNvPicPr>
            <a:picLocks noChangeAspect="1"/>
          </p:cNvPicPr>
          <p:nvPr/>
        </p:nvPicPr>
        <p:blipFill>
          <a:blip r:embed="rId3"/>
          <a:stretch>
            <a:fillRect/>
          </a:stretch>
        </p:blipFill>
        <p:spPr>
          <a:xfrm>
            <a:off x="7462553" y="2583738"/>
            <a:ext cx="3398117" cy="2923961"/>
          </a:xfrm>
          <a:prstGeom prst="rect">
            <a:avLst/>
          </a:prstGeom>
          <a:ln w="12700">
            <a:miter lim="400000"/>
          </a:ln>
        </p:spPr>
      </p:pic>
      <p:pic>
        <p:nvPicPr>
          <p:cNvPr id="244" name="Image" descr="Image"/>
          <p:cNvPicPr>
            <a:picLocks noChangeAspect="1"/>
          </p:cNvPicPr>
          <p:nvPr/>
        </p:nvPicPr>
        <p:blipFill>
          <a:blip r:embed="rId4"/>
          <a:stretch>
            <a:fillRect/>
          </a:stretch>
        </p:blipFill>
        <p:spPr>
          <a:xfrm>
            <a:off x="7493537" y="5909544"/>
            <a:ext cx="4047351" cy="3168498"/>
          </a:xfrm>
          <a:prstGeom prst="rect">
            <a:avLst/>
          </a:prstGeom>
          <a:ln w="12700">
            <a:miter lim="400000"/>
          </a:ln>
        </p:spPr>
      </p:pic>
      <p:pic>
        <p:nvPicPr>
          <p:cNvPr id="245" name="Image" descr="Image"/>
          <p:cNvPicPr>
            <a:picLocks noChangeAspect="1"/>
          </p:cNvPicPr>
          <p:nvPr/>
        </p:nvPicPr>
        <p:blipFill>
          <a:blip r:embed="rId5"/>
          <a:stretch>
            <a:fillRect/>
          </a:stretch>
        </p:blipFill>
        <p:spPr>
          <a:xfrm>
            <a:off x="2913183" y="6475722"/>
            <a:ext cx="3086101" cy="2057401"/>
          </a:xfrm>
          <a:prstGeom prst="rect">
            <a:avLst/>
          </a:prstGeom>
          <a:ln w="12700">
            <a:miter lim="400000"/>
          </a:ln>
        </p:spPr>
      </p:pic>
      <p:pic>
        <p:nvPicPr>
          <p:cNvPr id="246" name="Image" descr="Image"/>
          <p:cNvPicPr>
            <a:picLocks noChangeAspect="1"/>
          </p:cNvPicPr>
          <p:nvPr/>
        </p:nvPicPr>
        <p:blipFill>
          <a:blip r:embed="rId6"/>
          <a:stretch>
            <a:fillRect/>
          </a:stretch>
        </p:blipFill>
        <p:spPr>
          <a:xfrm>
            <a:off x="478440" y="5088436"/>
            <a:ext cx="4811593" cy="1738383"/>
          </a:xfrm>
          <a:prstGeom prst="rect">
            <a:avLst/>
          </a:prstGeom>
          <a:ln w="12700">
            <a:miter lim="400000"/>
          </a:ln>
        </p:spPr>
      </p:pic>
      <p:pic>
        <p:nvPicPr>
          <p:cNvPr id="250" name="Connection Line" descr="Connection Line"/>
          <p:cNvPicPr>
            <a:picLocks/>
          </p:cNvPicPr>
          <p:nvPr/>
        </p:nvPicPr>
        <p:blipFill>
          <a:blip r:embed="rId7"/>
          <a:stretch>
            <a:fillRect/>
          </a:stretch>
        </p:blipFill>
        <p:spPr>
          <a:xfrm>
            <a:off x="4976644" y="2590635"/>
            <a:ext cx="2536710" cy="455870"/>
          </a:xfrm>
          <a:prstGeom prst="rect">
            <a:avLst/>
          </a:prstGeom>
        </p:spPr>
      </p:pic>
      <p:pic>
        <p:nvPicPr>
          <p:cNvPr id="252" name="Connection Line" descr="Connection Line"/>
          <p:cNvPicPr>
            <a:picLocks/>
          </p:cNvPicPr>
          <p:nvPr/>
        </p:nvPicPr>
        <p:blipFill>
          <a:blip r:embed="rId8"/>
          <a:stretch>
            <a:fillRect/>
          </a:stretch>
        </p:blipFill>
        <p:spPr>
          <a:xfrm>
            <a:off x="10654430" y="4666676"/>
            <a:ext cx="431034" cy="1293665"/>
          </a:xfrm>
          <a:prstGeom prst="rect">
            <a:avLst/>
          </a:prstGeom>
        </p:spPr>
      </p:pic>
      <p:pic>
        <p:nvPicPr>
          <p:cNvPr id="254" name="Connection Line" descr="Connection Line"/>
          <p:cNvPicPr>
            <a:picLocks/>
          </p:cNvPicPr>
          <p:nvPr/>
        </p:nvPicPr>
        <p:blipFill>
          <a:blip r:embed="rId9"/>
          <a:stretch>
            <a:fillRect/>
          </a:stretch>
        </p:blipFill>
        <p:spPr>
          <a:xfrm>
            <a:off x="4414022" y="8649145"/>
            <a:ext cx="3606712" cy="7723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 name="Using Git locally"/>
          <p:cNvSpPr txBox="1">
            <a:spLocks noGrp="1"/>
          </p:cNvSpPr>
          <p:nvPr>
            <p:ph type="title"/>
          </p:nvPr>
        </p:nvSpPr>
        <p:spPr>
          <a:prstGeom prst="rect">
            <a:avLst/>
          </a:prstGeom>
        </p:spPr>
        <p:txBody>
          <a:bodyPr/>
          <a:lstStyle/>
          <a:p>
            <a:r>
              <a:t>Using Git locally</a:t>
            </a:r>
          </a:p>
        </p:txBody>
      </p:sp>
      <p:sp>
        <p:nvSpPr>
          <p:cNvPr id="478" name="Git is a &quot;content-addressable file system&quot;…"/>
          <p:cNvSpPr txBox="1">
            <a:spLocks noGrp="1"/>
          </p:cNvSpPr>
          <p:nvPr>
            <p:ph type="body" idx="1"/>
          </p:nvPr>
        </p:nvSpPr>
        <p:spPr>
          <a:prstGeom prst="rect">
            <a:avLst/>
          </a:prstGeom>
        </p:spPr>
        <p:txBody>
          <a:bodyPr/>
          <a:lstStyle/>
          <a:p>
            <a:pPr>
              <a:defRPr b="1"/>
            </a:pPr>
            <a:r>
              <a:t>Git is a "content-addressable file system"</a:t>
            </a:r>
          </a:p>
          <a:p>
            <a:pPr>
              <a:defRPr b="1"/>
            </a:pPr>
            <a:r>
              <a:t>Git uses a key-value store:</a:t>
            </a:r>
          </a:p>
          <a:p>
            <a:pPr lvl="1"/>
            <a:r>
              <a:t>When you store a file in a repo, git computes a SHA-1 hash of its content.</a:t>
            </a:r>
          </a:p>
          <a:p>
            <a:pPr lvl="1"/>
            <a:r>
              <a:t>The hash is used as a key to index the file in the store.</a:t>
            </a:r>
          </a:p>
          <a:p>
            <a:pPr lvl="1"/>
            <a:r>
              <a:t>For this reason, two files with exactly the same content are stored only once in the git repository.</a:t>
            </a:r>
          </a:p>
          <a:p>
            <a:pPr lvl="1">
              <a:defRPr b="1"/>
            </a:pPr>
            <a:r>
              <a:t>Go in the .git hidden directory, have a look at the ./objects directory and you will find this key-value store.</a:t>
            </a:r>
          </a:p>
        </p:txBody>
      </p:sp>
    </p:spTree>
    <p:extLst>
      <p:ext uri="{BB962C8B-B14F-4D97-AF65-F5344CB8AC3E}">
        <p14:creationId xmlns:p14="http://schemas.microsoft.com/office/powerpoint/2010/main" val="34458041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0" name="The Git Object Model"/>
          <p:cNvSpPr txBox="1">
            <a:spLocks noGrp="1"/>
          </p:cNvSpPr>
          <p:nvPr>
            <p:ph type="title"/>
          </p:nvPr>
        </p:nvSpPr>
        <p:spPr>
          <a:prstGeom prst="rect">
            <a:avLst/>
          </a:prstGeom>
        </p:spPr>
        <p:txBody>
          <a:bodyPr/>
          <a:lstStyle/>
          <a:p>
            <a:r>
              <a:t>The Git Object Model</a:t>
            </a:r>
          </a:p>
        </p:txBody>
      </p:sp>
      <p:sp>
        <p:nvSpPr>
          <p:cNvPr id="481" name="BLOBs store files.…"/>
          <p:cNvSpPr txBox="1">
            <a:spLocks noGrp="1"/>
          </p:cNvSpPr>
          <p:nvPr>
            <p:ph type="body" sz="half" idx="1"/>
          </p:nvPr>
        </p:nvSpPr>
        <p:spPr>
          <a:xfrm>
            <a:off x="571500" y="2324100"/>
            <a:ext cx="5069672" cy="6565900"/>
          </a:xfrm>
          <a:prstGeom prst="rect">
            <a:avLst/>
          </a:prstGeom>
        </p:spPr>
        <p:txBody>
          <a:bodyPr/>
          <a:lstStyle/>
          <a:p>
            <a:pPr>
              <a:defRPr sz="2200"/>
            </a:pPr>
            <a:r>
              <a:rPr b="1"/>
              <a:t>BLOBs</a:t>
            </a:r>
            <a:r>
              <a:t> store </a:t>
            </a:r>
            <a:r>
              <a:rPr b="1"/>
              <a:t>files</a:t>
            </a:r>
            <a:r>
              <a:t>. </a:t>
            </a:r>
          </a:p>
          <a:p>
            <a:pPr>
              <a:defRPr sz="2200"/>
            </a:pPr>
            <a:r>
              <a:rPr b="1"/>
              <a:t>Trees</a:t>
            </a:r>
            <a:r>
              <a:t> store </a:t>
            </a:r>
            <a:r>
              <a:rPr b="1"/>
              <a:t>directory structures</a:t>
            </a:r>
            <a:r>
              <a:t> in the file system. A tree has pointers to subtrees and BLOBs.</a:t>
            </a:r>
          </a:p>
          <a:p>
            <a:pPr>
              <a:defRPr sz="2200"/>
            </a:pPr>
            <a:r>
              <a:rPr b="1"/>
              <a:t>Commits</a:t>
            </a:r>
            <a:r>
              <a:t> identify snapshots in the history. </a:t>
            </a:r>
            <a:r>
              <a:rPr b="1"/>
              <a:t>Every commit points to a version of the top-level tree</a:t>
            </a:r>
            <a:r>
              <a:t>. A commit also stores metadata: author, parent, message, etc.</a:t>
            </a:r>
          </a:p>
          <a:p>
            <a:pPr>
              <a:defRPr sz="2200"/>
            </a:pPr>
            <a:r>
              <a:rPr b="1"/>
              <a:t>Annotated Tags</a:t>
            </a:r>
            <a:r>
              <a:t> (created with git tag -a) are used to mark releases.</a:t>
            </a:r>
          </a:p>
          <a:p>
            <a:pPr>
              <a:defRPr sz="2200"/>
            </a:pPr>
            <a:r>
              <a:t>Recommendation: do not use lightweight tags (created with git tag, without -a)</a:t>
            </a:r>
          </a:p>
        </p:txBody>
      </p:sp>
      <p:pic>
        <p:nvPicPr>
          <p:cNvPr id="482" name="Image" descr="Image"/>
          <p:cNvPicPr>
            <a:picLocks noChangeAspect="1"/>
          </p:cNvPicPr>
          <p:nvPr/>
        </p:nvPicPr>
        <p:blipFill>
          <a:blip r:embed="rId2"/>
          <a:stretch>
            <a:fillRect/>
          </a:stretch>
        </p:blipFill>
        <p:spPr>
          <a:xfrm>
            <a:off x="6019115" y="3016850"/>
            <a:ext cx="6353953" cy="5180400"/>
          </a:xfrm>
          <a:prstGeom prst="rect">
            <a:avLst/>
          </a:prstGeom>
          <a:ln w="12700">
            <a:miter lim="400000"/>
          </a:ln>
        </p:spPr>
      </p:pic>
      <p:sp>
        <p:nvSpPr>
          <p:cNvPr id="483"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pic>
        <p:nvPicPr>
          <p:cNvPr id="484" name="Image" descr="Image"/>
          <p:cNvPicPr>
            <a:picLocks noChangeAspect="1"/>
          </p:cNvPicPr>
          <p:nvPr/>
        </p:nvPicPr>
        <p:blipFill>
          <a:blip r:embed="rId3"/>
          <a:stretch>
            <a:fillRect/>
          </a:stretch>
        </p:blipFill>
        <p:spPr>
          <a:xfrm>
            <a:off x="6081416" y="5525635"/>
            <a:ext cx="1567462" cy="1629541"/>
          </a:xfrm>
          <a:prstGeom prst="rect">
            <a:avLst/>
          </a:prstGeom>
          <a:ln w="12700">
            <a:miter lim="400000"/>
          </a:ln>
        </p:spPr>
      </p:pic>
    </p:spTree>
    <p:extLst>
      <p:ext uri="{BB962C8B-B14F-4D97-AF65-F5344CB8AC3E}">
        <p14:creationId xmlns:p14="http://schemas.microsoft.com/office/powerpoint/2010/main" val="117691039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he Git history is a DAG structure"/>
          <p:cNvSpPr txBox="1">
            <a:spLocks noGrp="1"/>
          </p:cNvSpPr>
          <p:nvPr>
            <p:ph type="title"/>
          </p:nvPr>
        </p:nvSpPr>
        <p:spPr>
          <a:prstGeom prst="rect">
            <a:avLst/>
          </a:prstGeom>
        </p:spPr>
        <p:txBody>
          <a:bodyPr/>
          <a:lstStyle/>
          <a:p>
            <a:r>
              <a:t>The Git history is a DAG structure</a:t>
            </a:r>
          </a:p>
        </p:txBody>
      </p:sp>
      <p:sp>
        <p:nvSpPr>
          <p:cNvPr id="487" name="A DAG is a Directed Acyclic Graph…"/>
          <p:cNvSpPr txBox="1">
            <a:spLocks noGrp="1"/>
          </p:cNvSpPr>
          <p:nvPr>
            <p:ph type="body" idx="1"/>
          </p:nvPr>
        </p:nvSpPr>
        <p:spPr>
          <a:xfrm>
            <a:off x="571500" y="2324100"/>
            <a:ext cx="9209240" cy="7049238"/>
          </a:xfrm>
          <a:prstGeom prst="rect">
            <a:avLst/>
          </a:prstGeom>
        </p:spPr>
        <p:txBody>
          <a:bodyPr>
            <a:normAutofit/>
          </a:bodyPr>
          <a:lstStyle/>
          <a:p>
            <a:pPr>
              <a:defRPr sz="2200" b="1"/>
            </a:pPr>
            <a:r>
              <a:rPr dirty="0"/>
              <a:t>A DAG is a Directed Acyclic Graph</a:t>
            </a:r>
          </a:p>
          <a:p>
            <a:pPr lvl="1">
              <a:defRPr sz="2200"/>
            </a:pPr>
            <a:r>
              <a:rPr dirty="0"/>
              <a:t>Except for the initial commit, every commit has a least one parent.</a:t>
            </a:r>
          </a:p>
          <a:p>
            <a:pPr lvl="1">
              <a:defRPr sz="2200"/>
            </a:pPr>
            <a:r>
              <a:rPr dirty="0"/>
              <a:t>Commits with more than one parent are "merge" commits.</a:t>
            </a:r>
          </a:p>
          <a:p>
            <a:pPr>
              <a:defRPr sz="2200" b="1"/>
            </a:pPr>
            <a:r>
              <a:rPr dirty="0"/>
              <a:t>In this example:</a:t>
            </a:r>
          </a:p>
          <a:p>
            <a:pPr lvl="1">
              <a:defRPr sz="2200"/>
            </a:pPr>
            <a:r>
              <a:rPr dirty="0"/>
              <a:t>C1 is the initial commit</a:t>
            </a:r>
          </a:p>
          <a:p>
            <a:pPr lvl="1">
              <a:defRPr sz="2200"/>
            </a:pPr>
            <a:r>
              <a:rPr dirty="0"/>
              <a:t>There are no merge commits</a:t>
            </a:r>
          </a:p>
          <a:p>
            <a:pPr lvl="1">
              <a:defRPr sz="2200"/>
            </a:pPr>
            <a:r>
              <a:rPr dirty="0"/>
              <a:t>master, server and client are branches</a:t>
            </a:r>
          </a:p>
          <a:p>
            <a:pPr lvl="1">
              <a:defRPr sz="2200"/>
            </a:pPr>
            <a:r>
              <a:rPr dirty="0"/>
              <a:t>The branches have never been merged</a:t>
            </a:r>
          </a:p>
          <a:p>
            <a:pPr lvl="1">
              <a:defRPr sz="2200"/>
            </a:pPr>
            <a:r>
              <a:rPr dirty="0"/>
              <a:t>The last commit on the client branch is C9</a:t>
            </a:r>
          </a:p>
          <a:p>
            <a:pPr>
              <a:defRPr sz="2200"/>
            </a:pPr>
            <a:r>
              <a:rPr dirty="0"/>
              <a:t>All branches have C1 and C2 as common ancestors</a:t>
            </a:r>
          </a:p>
        </p:txBody>
      </p:sp>
      <p:sp>
        <p:nvSpPr>
          <p:cNvPr id="488"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pic>
        <p:nvPicPr>
          <p:cNvPr id="489" name="Image" descr="Image"/>
          <p:cNvPicPr>
            <a:picLocks noChangeAspect="1"/>
          </p:cNvPicPr>
          <p:nvPr/>
        </p:nvPicPr>
        <p:blipFill>
          <a:blip r:embed="rId2"/>
          <a:stretch>
            <a:fillRect/>
          </a:stretch>
        </p:blipFill>
        <p:spPr>
          <a:xfrm>
            <a:off x="7689048" y="4276462"/>
            <a:ext cx="4744252" cy="4288805"/>
          </a:xfrm>
          <a:prstGeom prst="rect">
            <a:avLst/>
          </a:prstGeom>
          <a:ln w="12700">
            <a:miter lim="400000"/>
          </a:ln>
        </p:spPr>
      </p:pic>
    </p:spTree>
    <p:extLst>
      <p:ext uri="{BB962C8B-B14F-4D97-AF65-F5344CB8AC3E}">
        <p14:creationId xmlns:p14="http://schemas.microsoft.com/office/powerpoint/2010/main" val="43977384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Image" descr="Image"/>
          <p:cNvPicPr>
            <a:picLocks noChangeAspect="1"/>
          </p:cNvPicPr>
          <p:nvPr/>
        </p:nvPicPr>
        <p:blipFill>
          <a:blip r:embed="rId2"/>
          <a:stretch>
            <a:fillRect/>
          </a:stretch>
        </p:blipFill>
        <p:spPr>
          <a:xfrm>
            <a:off x="484521" y="890707"/>
            <a:ext cx="12035758" cy="7300000"/>
          </a:xfrm>
          <a:prstGeom prst="rect">
            <a:avLst/>
          </a:prstGeom>
          <a:ln w="12700">
            <a:miter lim="400000"/>
          </a:ln>
        </p:spPr>
      </p:pic>
      <p:sp>
        <p:nvSpPr>
          <p:cNvPr id="492" name="https://www.atlassian.com/git/tutorials/using-branches"/>
          <p:cNvSpPr txBox="1"/>
          <p:nvPr/>
        </p:nvSpPr>
        <p:spPr>
          <a:xfrm>
            <a:off x="1555648" y="8567177"/>
            <a:ext cx="989350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200">
                <a:latin typeface="Helvetica Light"/>
                <a:ea typeface="Helvetica Light"/>
                <a:cs typeface="Helvetica Light"/>
                <a:sym typeface="Helvetica Light"/>
              </a:defRPr>
            </a:lvl1pPr>
          </a:lstStyle>
          <a:p>
            <a:r>
              <a:t>https://www.atlassian.com/git/tutorials/using-branches</a:t>
            </a:r>
          </a:p>
        </p:txBody>
      </p:sp>
    </p:spTree>
    <p:extLst>
      <p:ext uri="{BB962C8B-B14F-4D97-AF65-F5344CB8AC3E}">
        <p14:creationId xmlns:p14="http://schemas.microsoft.com/office/powerpoint/2010/main" val="2610641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4" name="Image" descr="Image"/>
          <p:cNvPicPr>
            <a:picLocks noChangeAspect="1"/>
          </p:cNvPicPr>
          <p:nvPr/>
        </p:nvPicPr>
        <p:blipFill>
          <a:blip r:embed="rId2"/>
          <a:stretch>
            <a:fillRect/>
          </a:stretch>
        </p:blipFill>
        <p:spPr>
          <a:xfrm>
            <a:off x="6793093" y="3917646"/>
            <a:ext cx="5442947" cy="4920425"/>
          </a:xfrm>
          <a:prstGeom prst="rect">
            <a:avLst/>
          </a:prstGeom>
          <a:ln w="12700">
            <a:miter lim="400000"/>
          </a:ln>
        </p:spPr>
      </p:pic>
      <p:sp>
        <p:nvSpPr>
          <p:cNvPr id="495" name="Git branches are only pointers"/>
          <p:cNvSpPr txBox="1">
            <a:spLocks noGrp="1"/>
          </p:cNvSpPr>
          <p:nvPr>
            <p:ph type="title"/>
          </p:nvPr>
        </p:nvSpPr>
        <p:spPr>
          <a:prstGeom prst="rect">
            <a:avLst/>
          </a:prstGeom>
        </p:spPr>
        <p:txBody>
          <a:bodyPr/>
          <a:lstStyle/>
          <a:p>
            <a:r>
              <a:t>Git branches are only </a:t>
            </a:r>
            <a:r>
              <a:rPr u="sng"/>
              <a:t>pointers</a:t>
            </a:r>
          </a:p>
        </p:txBody>
      </p:sp>
      <p:sp>
        <p:nvSpPr>
          <p:cNvPr id="496" name="Branches are stored in files located in the .git/refs/heads directory.…"/>
          <p:cNvSpPr txBox="1">
            <a:spLocks noGrp="1"/>
          </p:cNvSpPr>
          <p:nvPr>
            <p:ph type="body" sz="half" idx="1"/>
          </p:nvPr>
        </p:nvSpPr>
        <p:spPr>
          <a:xfrm>
            <a:off x="571500" y="2324100"/>
            <a:ext cx="6490650" cy="7049238"/>
          </a:xfrm>
          <a:prstGeom prst="rect">
            <a:avLst/>
          </a:prstGeom>
        </p:spPr>
        <p:txBody>
          <a:bodyPr>
            <a:normAutofit/>
          </a:bodyPr>
          <a:lstStyle/>
          <a:p>
            <a:pPr>
              <a:defRPr sz="2200"/>
            </a:pPr>
            <a:r>
              <a:rPr dirty="0"/>
              <a:t>Branches are stored in files located in the </a:t>
            </a:r>
            <a:r>
              <a:rPr b="1" dirty="0"/>
              <a:t>.git/refs/heads</a:t>
            </a:r>
            <a:r>
              <a:rPr dirty="0"/>
              <a:t> directory. </a:t>
            </a:r>
          </a:p>
          <a:p>
            <a:pPr>
              <a:defRPr sz="2200" b="1"/>
            </a:pPr>
            <a:r>
              <a:rPr dirty="0"/>
              <a:t>Each branch is stored in a file, which only contains the hash of a commit.</a:t>
            </a:r>
          </a:p>
          <a:p>
            <a:pPr>
              <a:defRPr sz="2200" b="1"/>
            </a:pPr>
            <a:r>
              <a:rPr dirty="0"/>
              <a:t>What is HEAD?</a:t>
            </a:r>
          </a:p>
          <a:p>
            <a:pPr lvl="1">
              <a:defRPr sz="2200"/>
            </a:pPr>
            <a:r>
              <a:rPr dirty="0"/>
              <a:t>HEAD means "the tip of the current branch" (last commit of the current branch)</a:t>
            </a:r>
          </a:p>
          <a:p>
            <a:pPr lvl="1">
              <a:defRPr sz="2200"/>
            </a:pPr>
            <a:r>
              <a:rPr dirty="0"/>
              <a:t>When you checkout a branch, HEAD is the name of this branch.</a:t>
            </a:r>
          </a:p>
        </p:txBody>
      </p:sp>
      <p:sp>
        <p:nvSpPr>
          <p:cNvPr id="497" name="http://shafiulazam.com/gitbook/1_the_git_object_model.html"/>
          <p:cNvSpPr txBox="1"/>
          <p:nvPr/>
        </p:nvSpPr>
        <p:spPr>
          <a:xfrm>
            <a:off x="3415548" y="10245177"/>
            <a:ext cx="827867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2400" i="1">
                <a:latin typeface="Helvetica"/>
                <a:ea typeface="Helvetica"/>
                <a:cs typeface="Helvetica"/>
                <a:sym typeface="Helvetica"/>
              </a:defRPr>
            </a:lvl1pPr>
          </a:lstStyle>
          <a:p>
            <a:r>
              <a:t>http://shafiulazam.com/gitbook/1_the_git_object_model.html</a:t>
            </a:r>
          </a:p>
        </p:txBody>
      </p:sp>
    </p:spTree>
    <p:extLst>
      <p:ext uri="{BB962C8B-B14F-4D97-AF65-F5344CB8AC3E}">
        <p14:creationId xmlns:p14="http://schemas.microsoft.com/office/powerpoint/2010/main" val="117127017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Git &amp; Remote Repositories"/>
          <p:cNvSpPr txBox="1">
            <a:spLocks noGrp="1"/>
          </p:cNvSpPr>
          <p:nvPr>
            <p:ph type="title"/>
          </p:nvPr>
        </p:nvSpPr>
        <p:spPr>
          <a:prstGeom prst="rect">
            <a:avLst/>
          </a:prstGeom>
        </p:spPr>
        <p:txBody>
          <a:bodyPr/>
          <a:lstStyle/>
          <a:p>
            <a:r>
              <a:t>Git &amp; Remote Repositories</a:t>
            </a:r>
          </a:p>
        </p:txBody>
      </p:sp>
      <p:sp>
        <p:nvSpPr>
          <p:cNvPr id="500" name="Source: http://illustrated-git.readthedocs.org/en/latest/"/>
          <p:cNvSpPr txBox="1"/>
          <p:nvPr/>
        </p:nvSpPr>
        <p:spPr>
          <a:xfrm>
            <a:off x="4493387" y="5880100"/>
            <a:ext cx="8267701" cy="44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2"/>
              </a:rPr>
              <a:t>http://illustrated-git.readthedocs.org/en/latest/</a:t>
            </a:r>
          </a:p>
        </p:txBody>
      </p:sp>
      <p:pic>
        <p:nvPicPr>
          <p:cNvPr id="501" name="droppedImage.png" descr="droppedImage.png"/>
          <p:cNvPicPr>
            <a:picLocks noChangeAspect="1"/>
          </p:cNvPicPr>
          <p:nvPr/>
        </p:nvPicPr>
        <p:blipFill>
          <a:blip r:embed="rId3"/>
          <a:stretch>
            <a:fillRect/>
          </a:stretch>
        </p:blipFill>
        <p:spPr>
          <a:xfrm>
            <a:off x="825500" y="2159000"/>
            <a:ext cx="11353800" cy="3293765"/>
          </a:xfrm>
          <a:prstGeom prst="rect">
            <a:avLst/>
          </a:prstGeom>
          <a:ln w="12700">
            <a:miter lim="400000"/>
          </a:ln>
        </p:spPr>
      </p:pic>
      <p:sp>
        <p:nvSpPr>
          <p:cNvPr id="502" name="Source: http://bramus.github.io/ws2-sws-course-materials/xx.git.html#/4/1"/>
          <p:cNvSpPr txBox="1"/>
          <p:nvPr/>
        </p:nvSpPr>
        <p:spPr>
          <a:xfrm>
            <a:off x="3352800" y="9156700"/>
            <a:ext cx="9436100" cy="44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r">
              <a:defRPr sz="2200"/>
            </a:pPr>
            <a:r>
              <a:rPr b="1">
                <a:latin typeface="+mn-lt"/>
                <a:ea typeface="+mn-ea"/>
                <a:cs typeface="+mn-cs"/>
                <a:sym typeface="Helvetica Neue"/>
              </a:rPr>
              <a:t>Source</a:t>
            </a:r>
            <a:r>
              <a:t>: </a:t>
            </a:r>
            <a:r>
              <a:rPr u="sng">
                <a:hlinkClick r:id="rId4"/>
              </a:rPr>
              <a:t>http://bramus.github.io/ws2-sws-course-materials/xx.git.html#/4/1</a:t>
            </a:r>
          </a:p>
        </p:txBody>
      </p:sp>
      <p:pic>
        <p:nvPicPr>
          <p:cNvPr id="503" name="droppedImage.png" descr="droppedImage.png"/>
          <p:cNvPicPr>
            <a:picLocks noChangeAspect="1"/>
          </p:cNvPicPr>
          <p:nvPr/>
        </p:nvPicPr>
        <p:blipFill>
          <a:blip r:embed="rId5"/>
          <a:stretch>
            <a:fillRect/>
          </a:stretch>
        </p:blipFill>
        <p:spPr>
          <a:xfrm>
            <a:off x="1098550" y="6985000"/>
            <a:ext cx="10985500" cy="2044700"/>
          </a:xfrm>
          <a:prstGeom prst="rect">
            <a:avLst/>
          </a:prstGeom>
          <a:ln w="12700">
            <a:miter lim="400000"/>
          </a:ln>
        </p:spPr>
      </p:pic>
    </p:spTree>
    <p:extLst>
      <p:ext uri="{BB962C8B-B14F-4D97-AF65-F5344CB8AC3E}">
        <p14:creationId xmlns:p14="http://schemas.microsoft.com/office/powerpoint/2010/main" val="39137031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t>Lab Introduction</a:t>
            </a:r>
          </a:p>
        </p:txBody>
      </p:sp>
      <p:pic>
        <p:nvPicPr>
          <p:cNvPr id="376" name="Image" descr="Image"/>
          <p:cNvPicPr>
            <a:picLocks noChangeAspect="1"/>
          </p:cNvPicPr>
          <p:nvPr/>
        </p:nvPicPr>
        <p:blipFill>
          <a:blip r:embed="rId2"/>
          <a:stretch>
            <a:fillRect/>
          </a:stretch>
        </p:blipFill>
        <p:spPr>
          <a:xfrm>
            <a:off x="3962400" y="2892886"/>
            <a:ext cx="5080000" cy="5080001"/>
          </a:xfrm>
          <a:prstGeom prst="rect">
            <a:avLst/>
          </a:prstGeom>
          <a:ln w="12700">
            <a:miter lim="400000"/>
          </a:ln>
        </p:spPr>
      </p:pic>
    </p:spTree>
    <p:extLst>
      <p:ext uri="{BB962C8B-B14F-4D97-AF65-F5344CB8AC3E}">
        <p14:creationId xmlns:p14="http://schemas.microsoft.com/office/powerpoint/2010/main" val="305675748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Lab Introduction"/>
          <p:cNvSpPr txBox="1">
            <a:spLocks noGrp="1"/>
          </p:cNvSpPr>
          <p:nvPr>
            <p:ph type="title"/>
          </p:nvPr>
        </p:nvSpPr>
        <p:spPr>
          <a:xfrm>
            <a:off x="571500" y="127000"/>
            <a:ext cx="11861800" cy="2336800"/>
          </a:xfrm>
          <a:prstGeom prst="rect">
            <a:avLst/>
          </a:prstGeom>
        </p:spPr>
        <p:txBody>
          <a:bodyPr/>
          <a:lstStyle>
            <a:lvl1pPr algn="ctr">
              <a:defRPr sz="6000"/>
            </a:lvl1pPr>
          </a:lstStyle>
          <a:p>
            <a:r>
              <a:rPr lang="en-US" dirty="0"/>
              <a:t>YouTube playlist </a:t>
            </a:r>
            <a:endParaRPr dirty="0"/>
          </a:p>
        </p:txBody>
      </p:sp>
      <p:sp>
        <p:nvSpPr>
          <p:cNvPr id="3" name="Rectangle 2">
            <a:extLst>
              <a:ext uri="{FF2B5EF4-FFF2-40B4-BE49-F238E27FC236}">
                <a16:creationId xmlns:a16="http://schemas.microsoft.com/office/drawing/2014/main" id="{B638A5A9-0CF7-4243-BFF9-FD28DD18C7C2}"/>
              </a:ext>
            </a:extLst>
          </p:cNvPr>
          <p:cNvSpPr/>
          <p:nvPr/>
        </p:nvSpPr>
        <p:spPr>
          <a:xfrm>
            <a:off x="694481" y="2229108"/>
            <a:ext cx="11250592" cy="1107996"/>
          </a:xfrm>
          <a:prstGeom prst="rect">
            <a:avLst/>
          </a:prstGeom>
        </p:spPr>
        <p:txBody>
          <a:bodyPr wrap="square">
            <a:spAutoFit/>
          </a:bodyPr>
          <a:lstStyle/>
          <a:p>
            <a:r>
              <a:rPr lang="en-GB" dirty="0"/>
              <a:t>RES 2019 - Prelude</a:t>
            </a:r>
          </a:p>
          <a:p>
            <a:r>
              <a:rPr lang="en-GB" sz="2400" dirty="0">
                <a:solidFill>
                  <a:srgbClr val="FF0000"/>
                </a:solidFill>
              </a:rPr>
              <a:t>https://www.youtube.com/playlist?list=PLfKkysTy70QaN-uez0K4UpSpVUbt8ETpk</a:t>
            </a:r>
          </a:p>
        </p:txBody>
      </p:sp>
      <p:pic>
        <p:nvPicPr>
          <p:cNvPr id="4" name="Picture 3">
            <a:extLst>
              <a:ext uri="{FF2B5EF4-FFF2-40B4-BE49-F238E27FC236}">
                <a16:creationId xmlns:a16="http://schemas.microsoft.com/office/drawing/2014/main" id="{B471715D-A98A-49C0-998A-A7BC7DC178D7}"/>
              </a:ext>
            </a:extLst>
          </p:cNvPr>
          <p:cNvPicPr>
            <a:picLocks noChangeAspect="1"/>
          </p:cNvPicPr>
          <p:nvPr/>
        </p:nvPicPr>
        <p:blipFill>
          <a:blip r:embed="rId2"/>
          <a:stretch>
            <a:fillRect/>
          </a:stretch>
        </p:blipFill>
        <p:spPr>
          <a:xfrm>
            <a:off x="6377650" y="4569951"/>
            <a:ext cx="6412375" cy="4899912"/>
          </a:xfrm>
          <a:prstGeom prst="rect">
            <a:avLst/>
          </a:prstGeom>
        </p:spPr>
      </p:pic>
      <p:sp>
        <p:nvSpPr>
          <p:cNvPr id="7" name="Rectangle 6">
            <a:extLst>
              <a:ext uri="{FF2B5EF4-FFF2-40B4-BE49-F238E27FC236}">
                <a16:creationId xmlns:a16="http://schemas.microsoft.com/office/drawing/2014/main" id="{D3103EC6-BFC6-4799-B342-F86CF4BF324F}"/>
              </a:ext>
            </a:extLst>
          </p:cNvPr>
          <p:cNvSpPr/>
          <p:nvPr/>
        </p:nvSpPr>
        <p:spPr>
          <a:xfrm>
            <a:off x="571500" y="4565908"/>
            <a:ext cx="4683406" cy="2462213"/>
          </a:xfrm>
          <a:prstGeom prst="rect">
            <a:avLst/>
          </a:prstGeom>
        </p:spPr>
        <p:txBody>
          <a:bodyPr wrap="square">
            <a:spAutoFit/>
          </a:bodyPr>
          <a:lstStyle/>
          <a:p>
            <a:r>
              <a:rPr lang="en-GB" dirty="0"/>
              <a:t>12 videos, </a:t>
            </a:r>
          </a:p>
          <a:p>
            <a:r>
              <a:rPr lang="en-GB" dirty="0"/>
              <a:t>about 2 hours!</a:t>
            </a:r>
          </a:p>
          <a:p>
            <a:endParaRPr lang="en-GB" dirty="0"/>
          </a:p>
          <a:p>
            <a:r>
              <a:rPr lang="en-GB" sz="2800" dirty="0"/>
              <a:t>Commencer avec la video 11</a:t>
            </a:r>
          </a:p>
        </p:txBody>
      </p:sp>
    </p:spTree>
    <p:extLst>
      <p:ext uri="{BB962C8B-B14F-4D97-AF65-F5344CB8AC3E}">
        <p14:creationId xmlns:p14="http://schemas.microsoft.com/office/powerpoint/2010/main" val="294367963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Important points"/>
          <p:cNvSpPr txBox="1">
            <a:spLocks noGrp="1"/>
          </p:cNvSpPr>
          <p:nvPr>
            <p:ph type="title"/>
          </p:nvPr>
        </p:nvSpPr>
        <p:spPr>
          <a:prstGeom prst="rect">
            <a:avLst/>
          </a:prstGeom>
        </p:spPr>
        <p:txBody>
          <a:bodyPr/>
          <a:lstStyle/>
          <a:p>
            <a:r>
              <a:t>Important points</a:t>
            </a:r>
          </a:p>
        </p:txBody>
      </p:sp>
      <p:sp>
        <p:nvSpPr>
          <p:cNvPr id="379" name="GitHub workflow (start by forking, not cloning the source repo)…"/>
          <p:cNvSpPr txBox="1">
            <a:spLocks noGrp="1"/>
          </p:cNvSpPr>
          <p:nvPr>
            <p:ph type="body" idx="1"/>
          </p:nvPr>
        </p:nvSpPr>
        <p:spPr>
          <a:prstGeom prst="rect">
            <a:avLst/>
          </a:prstGeom>
        </p:spPr>
        <p:txBody>
          <a:bodyPr/>
          <a:lstStyle/>
          <a:p>
            <a:r>
              <a:rPr b="1" dirty="0"/>
              <a:t>GitHub workflow</a:t>
            </a:r>
            <a:r>
              <a:rPr dirty="0"/>
              <a:t> (start by forking, not cloning the source repo)</a:t>
            </a:r>
          </a:p>
          <a:p>
            <a:r>
              <a:rPr dirty="0"/>
              <a:t>What is </a:t>
            </a:r>
            <a:r>
              <a:rPr b="1" dirty="0"/>
              <a:t>maven</a:t>
            </a:r>
            <a:r>
              <a:rPr dirty="0"/>
              <a:t>?</a:t>
            </a:r>
          </a:p>
          <a:p>
            <a:r>
              <a:rPr dirty="0"/>
              <a:t>What is </a:t>
            </a:r>
            <a:r>
              <a:rPr b="1" dirty="0"/>
              <a:t>project Lombok</a:t>
            </a:r>
            <a:r>
              <a:rPr dirty="0"/>
              <a:t>?</a:t>
            </a:r>
          </a:p>
          <a:p>
            <a:r>
              <a:rPr dirty="0"/>
              <a:t>How do we use </a:t>
            </a:r>
            <a:r>
              <a:rPr b="1" dirty="0"/>
              <a:t>unit tests </a:t>
            </a:r>
            <a:r>
              <a:rPr dirty="0"/>
              <a:t>to specify behavior?</a:t>
            </a:r>
          </a:p>
          <a:p>
            <a:r>
              <a:rPr b="1" dirty="0"/>
              <a:t>Where to write your code </a:t>
            </a:r>
            <a:r>
              <a:rPr dirty="0"/>
              <a:t>(NOT in the test package!!!)</a:t>
            </a:r>
          </a:p>
          <a:p>
            <a:r>
              <a:rPr dirty="0"/>
              <a:t>What is an </a:t>
            </a:r>
            <a:r>
              <a:rPr b="1" dirty="0"/>
              <a:t>application-level protocol</a:t>
            </a:r>
            <a:r>
              <a:rPr dirty="0"/>
              <a:t> and how does not specify one?</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he Chill Protocol"/>
          <p:cNvSpPr txBox="1">
            <a:spLocks noGrp="1"/>
          </p:cNvSpPr>
          <p:nvPr>
            <p:ph type="title"/>
          </p:nvPr>
        </p:nvSpPr>
        <p:spPr>
          <a:prstGeom prst="rect">
            <a:avLst/>
          </a:prstGeom>
        </p:spPr>
        <p:txBody>
          <a:bodyPr/>
          <a:lstStyle/>
          <a:p>
            <a:r>
              <a:t>The Chill Protocol</a:t>
            </a:r>
          </a:p>
        </p:txBody>
      </p:sp>
      <p:pic>
        <p:nvPicPr>
          <p:cNvPr id="382" name="Image" descr="Image"/>
          <p:cNvPicPr>
            <a:picLocks noChangeAspect="1"/>
          </p:cNvPicPr>
          <p:nvPr/>
        </p:nvPicPr>
        <p:blipFill>
          <a:blip r:embed="rId2"/>
          <a:stretch>
            <a:fillRect/>
          </a:stretch>
        </p:blipFill>
        <p:spPr>
          <a:xfrm>
            <a:off x="921310" y="2210305"/>
            <a:ext cx="4836164" cy="680113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sonal background"/>
          <p:cNvSpPr txBox="1">
            <a:spLocks noGrp="1"/>
          </p:cNvSpPr>
          <p:nvPr>
            <p:ph type="title"/>
          </p:nvPr>
        </p:nvSpPr>
        <p:spPr>
          <a:prstGeom prst="rect">
            <a:avLst/>
          </a:prstGeom>
        </p:spPr>
        <p:txBody>
          <a:bodyPr/>
          <a:lstStyle/>
          <a:p>
            <a:r>
              <a:rPr dirty="0"/>
              <a:t>Personal background</a:t>
            </a:r>
            <a:r>
              <a:rPr lang="en-US" dirty="0"/>
              <a:t> (J. Ehrensberger)</a:t>
            </a:r>
            <a:endParaRPr dirty="0"/>
          </a:p>
        </p:txBody>
      </p:sp>
      <p:pic>
        <p:nvPicPr>
          <p:cNvPr id="245" name="Image" descr="Image"/>
          <p:cNvPicPr>
            <a:picLocks noChangeAspect="1"/>
          </p:cNvPicPr>
          <p:nvPr/>
        </p:nvPicPr>
        <p:blipFill>
          <a:blip r:embed="rId2"/>
          <a:stretch>
            <a:fillRect/>
          </a:stretch>
        </p:blipFill>
        <p:spPr>
          <a:xfrm>
            <a:off x="2913183" y="6475722"/>
            <a:ext cx="3086101" cy="2057401"/>
          </a:xfrm>
          <a:prstGeom prst="rect">
            <a:avLst/>
          </a:prstGeom>
          <a:ln w="12700">
            <a:miter lim="400000"/>
          </a:ln>
        </p:spPr>
      </p:pic>
      <p:pic>
        <p:nvPicPr>
          <p:cNvPr id="250" name="Connection Line" descr="Connection Line"/>
          <p:cNvPicPr>
            <a:picLocks/>
          </p:cNvPicPr>
          <p:nvPr/>
        </p:nvPicPr>
        <p:blipFill>
          <a:blip r:embed="rId3"/>
          <a:stretch>
            <a:fillRect/>
          </a:stretch>
        </p:blipFill>
        <p:spPr>
          <a:xfrm>
            <a:off x="4976644" y="2590635"/>
            <a:ext cx="2536710" cy="455870"/>
          </a:xfrm>
          <a:prstGeom prst="rect">
            <a:avLst/>
          </a:prstGeom>
        </p:spPr>
      </p:pic>
      <p:pic>
        <p:nvPicPr>
          <p:cNvPr id="252" name="Connection Line" descr="Connection Line"/>
          <p:cNvPicPr>
            <a:picLocks/>
          </p:cNvPicPr>
          <p:nvPr/>
        </p:nvPicPr>
        <p:blipFill>
          <a:blip r:embed="rId4"/>
          <a:stretch>
            <a:fillRect/>
          </a:stretch>
        </p:blipFill>
        <p:spPr>
          <a:xfrm>
            <a:off x="10654430" y="4666676"/>
            <a:ext cx="431034" cy="1293665"/>
          </a:xfrm>
          <a:prstGeom prst="rect">
            <a:avLst/>
          </a:prstGeom>
        </p:spPr>
      </p:pic>
      <p:pic>
        <p:nvPicPr>
          <p:cNvPr id="254" name="Connection Line" descr="Connection Line"/>
          <p:cNvPicPr>
            <a:picLocks/>
          </p:cNvPicPr>
          <p:nvPr/>
        </p:nvPicPr>
        <p:blipFill>
          <a:blip r:embed="rId5"/>
          <a:stretch>
            <a:fillRect/>
          </a:stretch>
        </p:blipFill>
        <p:spPr>
          <a:xfrm>
            <a:off x="4414022" y="8649145"/>
            <a:ext cx="3606712" cy="772307"/>
          </a:xfrm>
          <a:prstGeom prst="rect">
            <a:avLst/>
          </a:prstGeom>
        </p:spPr>
      </p:pic>
      <p:pic>
        <p:nvPicPr>
          <p:cNvPr id="1026" name="Picture 2" descr="700 Jahre Nürnberger Rostbratwurst -NaimexTraders">
            <a:extLst>
              <a:ext uri="{FF2B5EF4-FFF2-40B4-BE49-F238E27FC236}">
                <a16:creationId xmlns:a16="http://schemas.microsoft.com/office/drawing/2014/main" id="{B01A6460-426B-4FBB-8B8D-66F3D4AA5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54" y="2285212"/>
            <a:ext cx="2905270" cy="2331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pet Vaudois Wallpapers High Quality | Download Free">
            <a:extLst>
              <a:ext uri="{FF2B5EF4-FFF2-40B4-BE49-F238E27FC236}">
                <a16:creationId xmlns:a16="http://schemas.microsoft.com/office/drawing/2014/main" id="{28BB7202-488D-48CE-86FD-EDBD711386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0494" y="2689605"/>
            <a:ext cx="2743753" cy="20578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FL l International students l Switzerland l University">
            <a:extLst>
              <a:ext uri="{FF2B5EF4-FFF2-40B4-BE49-F238E27FC236}">
                <a16:creationId xmlns:a16="http://schemas.microsoft.com/office/drawing/2014/main" id="{7B4FC84E-2F42-492E-825F-DDC9972F8A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24776" y="6227484"/>
            <a:ext cx="3829644" cy="2553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tidote - HEIG-VD">
            <a:extLst>
              <a:ext uri="{FF2B5EF4-FFF2-40B4-BE49-F238E27FC236}">
                <a16:creationId xmlns:a16="http://schemas.microsoft.com/office/drawing/2014/main" id="{716CCAD2-E07E-40CD-ABB1-A9955AB8D1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283" y="4996853"/>
            <a:ext cx="37338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89698"/>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Image" descr="Image"/>
          <p:cNvPicPr>
            <a:picLocks noChangeAspect="1"/>
          </p:cNvPicPr>
          <p:nvPr/>
        </p:nvPicPr>
        <p:blipFill>
          <a:blip r:embed="rId2"/>
          <a:stretch>
            <a:fillRect/>
          </a:stretch>
        </p:blipFill>
        <p:spPr>
          <a:xfrm>
            <a:off x="921310" y="2210305"/>
            <a:ext cx="4836164" cy="6801137"/>
          </a:xfrm>
          <a:prstGeom prst="rect">
            <a:avLst/>
          </a:prstGeom>
          <a:ln w="12700">
            <a:miter lim="400000"/>
          </a:ln>
        </p:spPr>
      </p:pic>
      <p:sp>
        <p:nvSpPr>
          <p:cNvPr id="385" name="The Chill Protocol"/>
          <p:cNvSpPr txBox="1">
            <a:spLocks noGrp="1"/>
          </p:cNvSpPr>
          <p:nvPr>
            <p:ph type="title"/>
          </p:nvPr>
        </p:nvSpPr>
        <p:spPr>
          <a:prstGeom prst="rect">
            <a:avLst/>
          </a:prstGeom>
        </p:spPr>
        <p:txBody>
          <a:bodyPr/>
          <a:lstStyle/>
          <a:p>
            <a:r>
              <a:t>The Chill Protocol</a:t>
            </a:r>
          </a:p>
        </p:txBody>
      </p:sp>
      <p:pic>
        <p:nvPicPr>
          <p:cNvPr id="386" name="Image" descr="Image"/>
          <p:cNvPicPr>
            <a:picLocks noChangeAspect="1"/>
          </p:cNvPicPr>
          <p:nvPr/>
        </p:nvPicPr>
        <p:blipFill>
          <a:blip r:embed="rId3"/>
          <a:stretch>
            <a:fillRect/>
          </a:stretch>
        </p:blipFill>
        <p:spPr>
          <a:xfrm>
            <a:off x="6515713" y="2486673"/>
            <a:ext cx="5969001" cy="62484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Image" descr="Image"/>
          <p:cNvPicPr>
            <a:picLocks noChangeAspect="1"/>
          </p:cNvPicPr>
          <p:nvPr/>
        </p:nvPicPr>
        <p:blipFill>
          <a:blip r:embed="rId2"/>
          <a:stretch>
            <a:fillRect/>
          </a:stretch>
        </p:blipFill>
        <p:spPr>
          <a:xfrm>
            <a:off x="921310" y="2210305"/>
            <a:ext cx="4836164" cy="6801137"/>
          </a:xfrm>
          <a:prstGeom prst="rect">
            <a:avLst/>
          </a:prstGeom>
          <a:ln w="12700">
            <a:miter lim="400000"/>
          </a:ln>
        </p:spPr>
      </p:pic>
      <p:sp>
        <p:nvSpPr>
          <p:cNvPr id="389" name="The Chill Protocol"/>
          <p:cNvSpPr txBox="1">
            <a:spLocks noGrp="1"/>
          </p:cNvSpPr>
          <p:nvPr>
            <p:ph type="title"/>
          </p:nvPr>
        </p:nvSpPr>
        <p:spPr>
          <a:prstGeom prst="rect">
            <a:avLst/>
          </a:prstGeom>
        </p:spPr>
        <p:txBody>
          <a:bodyPr/>
          <a:lstStyle/>
          <a:p>
            <a:r>
              <a:t>The Chill Protocol</a:t>
            </a:r>
          </a:p>
        </p:txBody>
      </p:sp>
      <p:pic>
        <p:nvPicPr>
          <p:cNvPr id="390" name="Image" descr="Image"/>
          <p:cNvPicPr>
            <a:picLocks noChangeAspect="1"/>
          </p:cNvPicPr>
          <p:nvPr/>
        </p:nvPicPr>
        <p:blipFill>
          <a:blip r:embed="rId3"/>
          <a:stretch>
            <a:fillRect/>
          </a:stretch>
        </p:blipFill>
        <p:spPr>
          <a:xfrm>
            <a:off x="5652858" y="4423836"/>
            <a:ext cx="7162188" cy="186951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Image" descr="Image"/>
          <p:cNvPicPr>
            <a:picLocks noChangeAspect="1"/>
          </p:cNvPicPr>
          <p:nvPr/>
        </p:nvPicPr>
        <p:blipFill>
          <a:blip r:embed="rId2"/>
          <a:stretch>
            <a:fillRect/>
          </a:stretch>
        </p:blipFill>
        <p:spPr>
          <a:xfrm>
            <a:off x="6473666" y="2078948"/>
            <a:ext cx="6401948" cy="6556005"/>
          </a:xfrm>
          <a:prstGeom prst="rect">
            <a:avLst/>
          </a:prstGeom>
          <a:ln w="12700">
            <a:miter lim="400000"/>
          </a:ln>
        </p:spPr>
      </p:pic>
      <p:sp>
        <p:nvSpPr>
          <p:cNvPr id="3" name="GitHub workflow (start by forking, not cloning the source repo)…">
            <a:extLst>
              <a:ext uri="{FF2B5EF4-FFF2-40B4-BE49-F238E27FC236}">
                <a16:creationId xmlns:a16="http://schemas.microsoft.com/office/drawing/2014/main" id="{6AF1870A-A560-456F-A7D7-E5697B69D88E}"/>
              </a:ext>
            </a:extLst>
          </p:cNvPr>
          <p:cNvSpPr txBox="1">
            <a:spLocks/>
          </p:cNvSpPr>
          <p:nvPr/>
        </p:nvSpPr>
        <p:spPr>
          <a:xfrm>
            <a:off x="571500" y="1975253"/>
            <a:ext cx="5819873" cy="7066283"/>
          </a:xfrm>
          <a:prstGeom prst="rect">
            <a:avLst/>
          </a:prstGeom>
        </p:spPr>
        <p:txBody>
          <a:bodyPr/>
          <a:lstStyle>
            <a:lvl1pPr marL="266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1pPr>
            <a:lvl2pPr marL="711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2pPr>
            <a:lvl3pPr marL="1155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3pPr>
            <a:lvl4pPr marL="1600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4pPr>
            <a:lvl5pPr marL="2044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5pPr>
            <a:lvl6pPr marL="2489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6pPr>
            <a:lvl7pPr marL="2933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7pPr>
            <a:lvl8pPr marL="33782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8pPr>
            <a:lvl9pPr marL="3822700" marR="0" indent="-266700" algn="l" defTabSz="584200" rtl="0" latinLnBrk="0">
              <a:lnSpc>
                <a:spcPct val="100000"/>
              </a:lnSpc>
              <a:spcBef>
                <a:spcPts val="2400"/>
              </a:spcBef>
              <a:spcAft>
                <a:spcPts val="0"/>
              </a:spcAft>
              <a:buClrTx/>
              <a:buSzPct val="100000"/>
              <a:buFontTx/>
              <a:buChar char="•"/>
              <a:tabLst/>
              <a:defRPr sz="2600" b="0" i="0" u="none" strike="noStrike" cap="none" spc="0" baseline="0">
                <a:solidFill>
                  <a:srgbClr val="444444"/>
                </a:solidFill>
                <a:uFillTx/>
                <a:latin typeface="+mn-lt"/>
                <a:ea typeface="+mn-ea"/>
                <a:cs typeface="+mn-cs"/>
                <a:sym typeface="Helvetica Neue"/>
              </a:defRPr>
            </a:lvl9pPr>
          </a:lstStyle>
          <a:p>
            <a:pPr marL="0" indent="0" hangingPunct="1">
              <a:buNone/>
            </a:pPr>
            <a:r>
              <a:rPr lang="fr-CH" b="1" dirty="0"/>
              <a:t>Dans le code</a:t>
            </a:r>
          </a:p>
          <a:p>
            <a:pPr lvl="1" hangingPunct="1"/>
            <a:r>
              <a:rPr lang="fr-CH" dirty="0"/>
              <a:t>Vous verrez les paquetages de </a:t>
            </a:r>
            <a:r>
              <a:rPr lang="fr-CH" dirty="0" err="1"/>
              <a:t>wasadigi</a:t>
            </a:r>
            <a:r>
              <a:rPr lang="fr-CH" dirty="0"/>
              <a:t> sous</a:t>
            </a:r>
            <a:br>
              <a:rPr lang="fr-CH" dirty="0"/>
            </a:br>
            <a:r>
              <a:rPr lang="fr-CH" dirty="0"/>
              <a:t>main/ et sous</a:t>
            </a:r>
            <a:br>
              <a:rPr lang="fr-CH" dirty="0"/>
            </a:br>
            <a:r>
              <a:rPr lang="fr-CH" dirty="0"/>
              <a:t>test/</a:t>
            </a:r>
          </a:p>
          <a:p>
            <a:pPr lvl="1" hangingPunct="1"/>
            <a:r>
              <a:rPr lang="fr-CH" dirty="0"/>
              <a:t>Créez vos implémentations et tests avec votre nom d’utilisateur </a:t>
            </a:r>
            <a:r>
              <a:rPr lang="fr-CH" dirty="0" err="1"/>
              <a:t>Github</a:t>
            </a:r>
            <a:endParaRPr lang="fr-CH" dirty="0"/>
          </a:p>
          <a:p>
            <a:pPr lvl="1" hangingPunct="1"/>
            <a:r>
              <a:rPr lang="fr-CH" dirty="0"/>
              <a:t>Pour chaque sorte de bière, créer deux classes</a:t>
            </a:r>
            <a:br>
              <a:rPr lang="fr-CH" dirty="0"/>
            </a:br>
            <a:br>
              <a:rPr lang="fr-CH" dirty="0"/>
            </a:br>
            <a:r>
              <a:rPr lang="fr-CH" sz="2000" dirty="0">
                <a:latin typeface="Consolas" panose="020B0609020204030204" pitchFamily="49" charset="0"/>
              </a:rPr>
              <a:t>main/…/</a:t>
            </a:r>
            <a:r>
              <a:rPr lang="fr-CH" sz="2000" dirty="0" err="1">
                <a:latin typeface="Consolas" panose="020B0609020204030204" pitchFamily="49" charset="0"/>
              </a:rPr>
              <a:t>domain</a:t>
            </a:r>
            <a:r>
              <a:rPr lang="fr-CH" sz="2000" dirty="0">
                <a:latin typeface="Consolas" panose="020B0609020204030204" pitchFamily="49" charset="0"/>
              </a:rPr>
              <a:t>/&lt;user&gt;/Boxer.java</a:t>
            </a:r>
            <a:br>
              <a:rPr lang="fr-CH" sz="2000" dirty="0">
                <a:latin typeface="Consolas" panose="020B0609020204030204" pitchFamily="49" charset="0"/>
              </a:rPr>
            </a:br>
            <a:r>
              <a:rPr lang="fr-CH" sz="2000" dirty="0">
                <a:latin typeface="Consolas" panose="020B0609020204030204" pitchFamily="49" charset="0"/>
              </a:rPr>
              <a:t>test/…/</a:t>
            </a:r>
            <a:r>
              <a:rPr lang="fr-CH" sz="2000" dirty="0" err="1">
                <a:latin typeface="Consolas" panose="020B0609020204030204" pitchFamily="49" charset="0"/>
              </a:rPr>
              <a:t>domain</a:t>
            </a:r>
            <a:r>
              <a:rPr lang="fr-CH" sz="2000" dirty="0">
                <a:latin typeface="Consolas" panose="020B0609020204030204" pitchFamily="49" charset="0"/>
              </a:rPr>
              <a:t>/&lt;user&gt;/BoxerTest.java</a:t>
            </a:r>
          </a:p>
          <a:p>
            <a:pPr lvl="2" hangingPunct="1"/>
            <a:endParaRPr lang="fr-CH" dirty="0"/>
          </a:p>
          <a:p>
            <a:pPr lvl="2" hangingPunct="1"/>
            <a:endParaRPr lang="fr-CH" dirty="0"/>
          </a:p>
          <a:p>
            <a:pPr lvl="1" hangingPunct="1"/>
            <a:endParaRPr lang="en-US" b="1"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lass BartenderTest {…"/>
          <p:cNvSpPr txBox="1"/>
          <p:nvPr/>
        </p:nvSpPr>
        <p:spPr>
          <a:xfrm>
            <a:off x="882039" y="3122558"/>
            <a:ext cx="11596192" cy="4215111"/>
          </a:xfrm>
          <a:prstGeom prst="rect">
            <a:avLst/>
          </a:prstGeom>
          <a:solidFill>
            <a:schemeClr val="accent3">
              <a:satOff val="18648"/>
              <a:lumOff val="597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7800" tIns="177800" rIns="177800" bIns="177800" anchor="ctr">
            <a:spAutoFit/>
          </a:bodyPr>
          <a:lstStyle/>
          <a:p>
            <a:pPr algn="l">
              <a:defRPr sz="2400">
                <a:latin typeface="Consolas"/>
                <a:ea typeface="Consolas"/>
                <a:cs typeface="Consolas"/>
                <a:sym typeface="Consolas"/>
              </a:defRPr>
            </a:pPr>
            <a:r>
              <a:t>class BartenderTest {</a:t>
            </a:r>
          </a:p>
          <a:p>
            <a:pPr algn="l">
              <a:defRPr sz="2400">
                <a:latin typeface="Consolas"/>
                <a:ea typeface="Consolas"/>
                <a:cs typeface="Consolas"/>
                <a:sym typeface="Consolas"/>
              </a:defRPr>
            </a:pPr>
            <a:endParaRPr/>
          </a:p>
          <a:p>
            <a:pPr algn="l">
              <a:defRPr sz="2400">
                <a:solidFill>
                  <a:schemeClr val="accent1"/>
                </a:solidFill>
                <a:latin typeface="Consolas"/>
                <a:ea typeface="Consolas"/>
                <a:cs typeface="Consolas"/>
                <a:sym typeface="Consolas"/>
              </a:defRPr>
            </a:pPr>
            <a:r>
              <a:t>  @Test</a:t>
            </a:r>
          </a:p>
          <a:p>
            <a:pPr algn="l">
              <a:defRPr sz="2400">
                <a:latin typeface="Consolas"/>
                <a:ea typeface="Consolas"/>
                <a:cs typeface="Consolas"/>
                <a:sym typeface="Consolas"/>
              </a:defRPr>
            </a:pPr>
            <a:r>
              <a:t>  void aBartenderShouldReplyToGreetings() {</a:t>
            </a:r>
          </a:p>
          <a:p>
            <a:pPr algn="l">
              <a:defRPr sz="2400">
                <a:latin typeface="Consolas"/>
                <a:ea typeface="Consolas"/>
                <a:cs typeface="Consolas"/>
                <a:sym typeface="Consolas"/>
              </a:defRPr>
            </a:pPr>
            <a:r>
              <a:t>    Bartender john = new Bartender();</a:t>
            </a:r>
          </a:p>
          <a:p>
            <a:pPr algn="l">
              <a:defRPr sz="2400">
                <a:latin typeface="Consolas"/>
                <a:ea typeface="Consolas"/>
                <a:cs typeface="Consolas"/>
                <a:sym typeface="Consolas"/>
              </a:defRPr>
            </a:pPr>
            <a:r>
              <a:t>    GreetingsRequest request = new GreetingsRequest("Hi there");</a:t>
            </a:r>
          </a:p>
          <a:p>
            <a:pPr algn="l">
              <a:defRPr sz="2400">
                <a:latin typeface="Consolas"/>
                <a:ea typeface="Consolas"/>
                <a:cs typeface="Consolas"/>
                <a:sym typeface="Consolas"/>
              </a:defRPr>
            </a:pPr>
            <a:r>
              <a:t>    GreetingsResponse response = john.greet(request);</a:t>
            </a:r>
          </a:p>
          <a:p>
            <a:pPr algn="l">
              <a:defRPr sz="2400">
                <a:latin typeface="Consolas"/>
                <a:ea typeface="Consolas"/>
                <a:cs typeface="Consolas"/>
                <a:sym typeface="Consolas"/>
              </a:defRPr>
            </a:pPr>
            <a:r>
              <a:t>    assertEquals("hello, how can I help you?", response.getText());</a:t>
            </a:r>
          </a:p>
          <a:p>
            <a:pPr algn="l">
              <a:defRPr sz="2400">
                <a:latin typeface="Consolas"/>
                <a:ea typeface="Consolas"/>
                <a:cs typeface="Consolas"/>
                <a:sym typeface="Consolas"/>
              </a:defRPr>
            </a:pPr>
            <a:r>
              <a:t>  }</a:t>
            </a:r>
          </a:p>
          <a:p>
            <a:pPr algn="l">
              <a:defRPr sz="2400">
                <a:latin typeface="Consolas"/>
                <a:ea typeface="Consolas"/>
                <a:cs typeface="Consolas"/>
                <a:sym typeface="Consolas"/>
              </a:defRPr>
            </a:pPr>
            <a:endParaRPr/>
          </a:p>
          <a:p>
            <a:pPr algn="l">
              <a:defRPr sz="2400">
                <a:latin typeface="Consolas"/>
                <a:ea typeface="Consolas"/>
                <a:cs typeface="Consolas"/>
                <a:sym typeface="Consolas"/>
              </a:defRPr>
            </a:pPr>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import lombok.Data;…"/>
          <p:cNvSpPr txBox="1"/>
          <p:nvPr/>
        </p:nvSpPr>
        <p:spPr>
          <a:xfrm>
            <a:off x="1625996" y="3293039"/>
            <a:ext cx="9752808" cy="3167522"/>
          </a:xfrm>
          <a:prstGeom prst="rect">
            <a:avLst/>
          </a:prstGeom>
          <a:solidFill>
            <a:schemeClr val="accent3">
              <a:satOff val="18648"/>
              <a:lumOff val="597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7800" tIns="177800" rIns="177800" bIns="177800" anchor="ctr">
            <a:spAutoFit/>
          </a:bodyPr>
          <a:lstStyle/>
          <a:p>
            <a:pPr algn="l">
              <a:defRPr sz="2100">
                <a:latin typeface="Consolas"/>
                <a:ea typeface="Consolas"/>
                <a:cs typeface="Consolas"/>
                <a:sym typeface="Consolas"/>
              </a:defRPr>
            </a:pPr>
            <a:r>
              <a:t>import lombok.Data;</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@Data</a:t>
            </a:r>
          </a:p>
          <a:p>
            <a:pPr algn="l">
              <a:defRPr sz="2100">
                <a:latin typeface="Consolas"/>
                <a:ea typeface="Consolas"/>
                <a:cs typeface="Consolas"/>
                <a:sym typeface="Consolas"/>
              </a:defRPr>
            </a:pPr>
            <a:r>
              <a:t>public class GreetingsRequest implements IMessage {</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  private final String text;</a:t>
            </a:r>
          </a:p>
          <a:p>
            <a:pPr algn="l">
              <a:defRPr sz="2100">
                <a:latin typeface="Consolas"/>
                <a:ea typeface="Consolas"/>
                <a:cs typeface="Consolas"/>
                <a:sym typeface="Consolas"/>
              </a:defRPr>
            </a:pPr>
            <a:endParaRPr/>
          </a:p>
          <a:p>
            <a:pPr algn="l">
              <a:defRPr sz="2100">
                <a:latin typeface="Consolas"/>
                <a:ea typeface="Consolas"/>
                <a:cs typeface="Consolas"/>
                <a:sym typeface="Consolas"/>
              </a:defRPr>
            </a:pPr>
            <a:r>
              <a: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ublic class Bartender {…"/>
          <p:cNvSpPr txBox="1"/>
          <p:nvPr/>
        </p:nvSpPr>
        <p:spPr>
          <a:xfrm>
            <a:off x="519358" y="3162599"/>
            <a:ext cx="12126440" cy="5388175"/>
          </a:xfrm>
          <a:prstGeom prst="rect">
            <a:avLst/>
          </a:prstGeom>
          <a:solidFill>
            <a:schemeClr val="accent3">
              <a:satOff val="18648"/>
              <a:lumOff val="5971"/>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7800" tIns="177800" rIns="177800" bIns="177800" anchor="ctr">
            <a:spAutoFit/>
          </a:bodyPr>
          <a:lstStyle/>
          <a:p>
            <a:pPr algn="l">
              <a:defRPr sz="1600">
                <a:latin typeface="Consolas"/>
                <a:ea typeface="Consolas"/>
                <a:cs typeface="Consolas"/>
                <a:sym typeface="Consolas"/>
              </a:defRPr>
            </a:pPr>
            <a:r>
              <a:t>public class Bartender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public GreetingsResponse greet(GreetingsRequest request) {</a:t>
            </a:r>
          </a:p>
          <a:p>
            <a:pPr algn="l">
              <a:defRPr sz="1600">
                <a:latin typeface="Consolas"/>
                <a:ea typeface="Consolas"/>
                <a:cs typeface="Consolas"/>
                <a:sym typeface="Consolas"/>
              </a:defRPr>
            </a:pPr>
            <a:r>
              <a:t>    return new GreetingsResponse("hello, how can I help you?");</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public OrderResponse order(OrderRequest request) {</a:t>
            </a:r>
          </a:p>
          <a:p>
            <a:pPr algn="l">
              <a:defRPr sz="1600">
                <a:latin typeface="Consolas"/>
                <a:ea typeface="Consolas"/>
                <a:cs typeface="Consolas"/>
                <a:sym typeface="Consolas"/>
              </a:defRPr>
            </a:pPr>
            <a:r>
              <a:t>    String productName = request.getProductName();</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try {</a:t>
            </a:r>
          </a:p>
          <a:p>
            <a:pPr algn="l">
              <a:defRPr sz="1600">
                <a:latin typeface="Consolas"/>
                <a:ea typeface="Consolas"/>
                <a:cs typeface="Consolas"/>
                <a:sym typeface="Consolas"/>
              </a:defRPr>
            </a:pPr>
            <a:r>
              <a:t>      // let Java reflection do its magic</a:t>
            </a:r>
          </a:p>
          <a:p>
            <a:pPr algn="l">
              <a:defRPr sz="1600">
                <a:latin typeface="Consolas"/>
                <a:ea typeface="Consolas"/>
                <a:cs typeface="Consolas"/>
                <a:sym typeface="Consolas"/>
              </a:defRPr>
            </a:pPr>
            <a:r>
              <a:t>      IProduct product = (IProduct) Class.forName(productName).getDeclaredConstructor().newInstance();</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      BigDecimal totalPrice = product.getPrice().multiply(new BigDecimal(request.getQuantity()));</a:t>
            </a:r>
          </a:p>
          <a:p>
            <a:pPr algn="l">
              <a:defRPr sz="1600">
                <a:latin typeface="Consolas"/>
                <a:ea typeface="Consolas"/>
                <a:cs typeface="Consolas"/>
                <a:sym typeface="Consolas"/>
              </a:defRPr>
            </a:pPr>
            <a:r>
              <a:t>      return new OrderResponse(totalPrice);</a:t>
            </a:r>
          </a:p>
          <a:p>
            <a:pPr algn="l">
              <a:defRPr sz="1600">
                <a:latin typeface="Consolas"/>
                <a:ea typeface="Consolas"/>
                <a:cs typeface="Consolas"/>
                <a:sym typeface="Consolas"/>
              </a:defRPr>
            </a:pPr>
            <a:r>
              <a:t>    } catch (Exception e) {</a:t>
            </a:r>
          </a:p>
          <a:p>
            <a:pPr algn="l">
              <a:defRPr sz="1600">
                <a:latin typeface="Consolas"/>
                <a:ea typeface="Consolas"/>
                <a:cs typeface="Consolas"/>
                <a:sym typeface="Consolas"/>
              </a:defRPr>
            </a:pPr>
            <a:r>
              <a:t>      return null;</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r>
              <a:t>  }</a:t>
            </a:r>
          </a:p>
          <a:p>
            <a:pPr algn="l">
              <a:defRPr sz="1600">
                <a:latin typeface="Consolas"/>
                <a:ea typeface="Consolas"/>
                <a:cs typeface="Consolas"/>
                <a:sym typeface="Consolas"/>
              </a:defRPr>
            </a:pPr>
            <a:endParaRPr/>
          </a:p>
          <a:p>
            <a:pPr algn="l">
              <a:defRPr sz="1600">
                <a:latin typeface="Consolas"/>
                <a:ea typeface="Consolas"/>
                <a:cs typeface="Consolas"/>
                <a:sym typeface="Consolas"/>
              </a:defRPr>
            </a:pPr>
            <a: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ersonal background"/>
          <p:cNvSpPr txBox="1">
            <a:spLocks noGrp="1"/>
          </p:cNvSpPr>
          <p:nvPr>
            <p:ph type="title"/>
          </p:nvPr>
        </p:nvSpPr>
        <p:spPr>
          <a:prstGeom prst="rect">
            <a:avLst/>
          </a:prstGeom>
        </p:spPr>
        <p:txBody>
          <a:bodyPr/>
          <a:lstStyle/>
          <a:p>
            <a:r>
              <a:t>Personal background</a:t>
            </a:r>
          </a:p>
        </p:txBody>
      </p:sp>
      <p:pic>
        <p:nvPicPr>
          <p:cNvPr id="258" name="Image" descr="Image"/>
          <p:cNvPicPr>
            <a:picLocks noChangeAspect="1"/>
          </p:cNvPicPr>
          <p:nvPr/>
        </p:nvPicPr>
        <p:blipFill>
          <a:blip r:embed="rId2"/>
          <a:stretch>
            <a:fillRect/>
          </a:stretch>
        </p:blipFill>
        <p:spPr>
          <a:xfrm>
            <a:off x="3982449" y="2172488"/>
            <a:ext cx="3710254" cy="3710255"/>
          </a:xfrm>
          <a:prstGeom prst="rect">
            <a:avLst/>
          </a:prstGeom>
          <a:ln w="12700">
            <a:miter lim="400000"/>
          </a:ln>
        </p:spPr>
      </p:pic>
      <p:pic>
        <p:nvPicPr>
          <p:cNvPr id="259" name="Image" descr="Image"/>
          <p:cNvPicPr>
            <a:picLocks noChangeAspect="1"/>
          </p:cNvPicPr>
          <p:nvPr/>
        </p:nvPicPr>
        <p:blipFill>
          <a:blip r:embed="rId3"/>
          <a:stretch>
            <a:fillRect/>
          </a:stretch>
        </p:blipFill>
        <p:spPr>
          <a:xfrm>
            <a:off x="1041277" y="5959516"/>
            <a:ext cx="3923757" cy="3463884"/>
          </a:xfrm>
          <a:prstGeom prst="rect">
            <a:avLst/>
          </a:prstGeom>
          <a:ln w="12700">
            <a:miter lim="400000"/>
          </a:ln>
        </p:spPr>
      </p:pic>
      <p:pic>
        <p:nvPicPr>
          <p:cNvPr id="261" name="Image" descr="Image"/>
          <p:cNvPicPr>
            <a:picLocks noChangeAspect="1"/>
          </p:cNvPicPr>
          <p:nvPr/>
        </p:nvPicPr>
        <p:blipFill>
          <a:blip r:embed="rId4"/>
          <a:stretch>
            <a:fillRect/>
          </a:stretch>
        </p:blipFill>
        <p:spPr>
          <a:xfrm>
            <a:off x="6502400" y="5451269"/>
            <a:ext cx="5707707" cy="3844970"/>
          </a:xfrm>
          <a:prstGeom prst="rect">
            <a:avLst/>
          </a:prstGeom>
          <a:ln w="12700">
            <a:miter lim="400000"/>
          </a:ln>
        </p:spPr>
      </p:pic>
    </p:spTree>
    <p:extLst>
      <p:ext uri="{BB962C8B-B14F-4D97-AF65-F5344CB8AC3E}">
        <p14:creationId xmlns:p14="http://schemas.microsoft.com/office/powerpoint/2010/main" val="353092563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amp;D at HEIG-VD"/>
          <p:cNvSpPr txBox="1">
            <a:spLocks noGrp="1"/>
          </p:cNvSpPr>
          <p:nvPr>
            <p:ph type="title"/>
          </p:nvPr>
        </p:nvSpPr>
        <p:spPr>
          <a:prstGeom prst="rect">
            <a:avLst/>
          </a:prstGeom>
        </p:spPr>
        <p:txBody>
          <a:bodyPr/>
          <a:lstStyle/>
          <a:p>
            <a:r>
              <a:t>R&amp;D at HEIG-VD</a:t>
            </a:r>
          </a:p>
        </p:txBody>
      </p:sp>
      <p:pic>
        <p:nvPicPr>
          <p:cNvPr id="264" name="Image" descr="Image"/>
          <p:cNvPicPr>
            <a:picLocks noChangeAspect="1"/>
          </p:cNvPicPr>
          <p:nvPr/>
        </p:nvPicPr>
        <p:blipFill>
          <a:blip r:embed="rId2"/>
          <a:stretch>
            <a:fillRect/>
          </a:stretch>
        </p:blipFill>
        <p:spPr>
          <a:xfrm>
            <a:off x="1614739" y="2661669"/>
            <a:ext cx="6330393" cy="6239700"/>
          </a:xfrm>
          <a:prstGeom prst="rect">
            <a:avLst/>
          </a:prstGeom>
          <a:ln w="12700">
            <a:miter lim="400000"/>
          </a:ln>
        </p:spPr>
      </p:pic>
      <p:pic>
        <p:nvPicPr>
          <p:cNvPr id="265" name="Image" descr="Image"/>
          <p:cNvPicPr>
            <a:picLocks noChangeAspect="1"/>
          </p:cNvPicPr>
          <p:nvPr/>
        </p:nvPicPr>
        <p:blipFill>
          <a:blip r:embed="rId3"/>
          <a:stretch>
            <a:fillRect/>
          </a:stretch>
        </p:blipFill>
        <p:spPr>
          <a:xfrm>
            <a:off x="9535931" y="2410884"/>
            <a:ext cx="2654301" cy="3429001"/>
          </a:xfrm>
          <a:prstGeom prst="rect">
            <a:avLst/>
          </a:prstGeom>
          <a:ln w="12700">
            <a:miter lim="400000"/>
          </a:ln>
        </p:spPr>
      </p:pic>
      <p:pic>
        <p:nvPicPr>
          <p:cNvPr id="266" name="Image" descr="Image"/>
          <p:cNvPicPr>
            <a:picLocks noChangeAspect="1"/>
          </p:cNvPicPr>
          <p:nvPr/>
        </p:nvPicPr>
        <p:blipFill>
          <a:blip r:embed="rId4"/>
          <a:stretch>
            <a:fillRect/>
          </a:stretch>
        </p:blipFill>
        <p:spPr>
          <a:xfrm>
            <a:off x="6548351" y="2448984"/>
            <a:ext cx="2628901" cy="3352801"/>
          </a:xfrm>
          <a:prstGeom prst="rect">
            <a:avLst/>
          </a:prstGeom>
          <a:ln w="12700">
            <a:miter lim="400000"/>
          </a:ln>
        </p:spPr>
      </p:pic>
      <p:pic>
        <p:nvPicPr>
          <p:cNvPr id="267" name="Image" descr="Image"/>
          <p:cNvPicPr>
            <a:picLocks noChangeAspect="1"/>
          </p:cNvPicPr>
          <p:nvPr/>
        </p:nvPicPr>
        <p:blipFill>
          <a:blip r:embed="rId5"/>
          <a:stretch>
            <a:fillRect/>
          </a:stretch>
        </p:blipFill>
        <p:spPr>
          <a:xfrm>
            <a:off x="9548631" y="5901892"/>
            <a:ext cx="2628901" cy="3352801"/>
          </a:xfrm>
          <a:prstGeom prst="rect">
            <a:avLst/>
          </a:prstGeom>
          <a:ln w="12700">
            <a:miter lim="400000"/>
          </a:ln>
        </p:spPr>
      </p:pic>
      <p:pic>
        <p:nvPicPr>
          <p:cNvPr id="268" name="Image" descr="Image"/>
          <p:cNvPicPr>
            <a:picLocks noChangeAspect="1"/>
          </p:cNvPicPr>
          <p:nvPr/>
        </p:nvPicPr>
        <p:blipFill>
          <a:blip r:embed="rId6"/>
          <a:stretch>
            <a:fillRect/>
          </a:stretch>
        </p:blipFill>
        <p:spPr>
          <a:xfrm>
            <a:off x="6535651" y="5889192"/>
            <a:ext cx="2654301" cy="33782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tartups"/>
          <p:cNvSpPr txBox="1">
            <a:spLocks noGrp="1"/>
          </p:cNvSpPr>
          <p:nvPr>
            <p:ph type="title"/>
          </p:nvPr>
        </p:nvSpPr>
        <p:spPr>
          <a:prstGeom prst="rect">
            <a:avLst/>
          </a:prstGeom>
        </p:spPr>
        <p:txBody>
          <a:bodyPr/>
          <a:lstStyle/>
          <a:p>
            <a:r>
              <a:t>Startups</a:t>
            </a:r>
          </a:p>
        </p:txBody>
      </p:sp>
      <p:pic>
        <p:nvPicPr>
          <p:cNvPr id="271" name="Image" descr="Image"/>
          <p:cNvPicPr>
            <a:picLocks noChangeAspect="1"/>
          </p:cNvPicPr>
          <p:nvPr/>
        </p:nvPicPr>
        <p:blipFill>
          <a:blip r:embed="rId2"/>
          <a:stretch>
            <a:fillRect/>
          </a:stretch>
        </p:blipFill>
        <p:spPr>
          <a:xfrm>
            <a:off x="1457168" y="2381348"/>
            <a:ext cx="2844801" cy="1219201"/>
          </a:xfrm>
          <a:prstGeom prst="rect">
            <a:avLst/>
          </a:prstGeom>
          <a:ln w="12700">
            <a:miter lim="400000"/>
          </a:ln>
        </p:spPr>
      </p:pic>
      <p:pic>
        <p:nvPicPr>
          <p:cNvPr id="272" name="Image" descr="Image"/>
          <p:cNvPicPr>
            <a:picLocks noChangeAspect="1"/>
          </p:cNvPicPr>
          <p:nvPr/>
        </p:nvPicPr>
        <p:blipFill>
          <a:blip r:embed="rId3"/>
          <a:stretch>
            <a:fillRect/>
          </a:stretch>
        </p:blipFill>
        <p:spPr>
          <a:xfrm>
            <a:off x="5013533" y="2497738"/>
            <a:ext cx="2844801" cy="1219201"/>
          </a:xfrm>
          <a:prstGeom prst="rect">
            <a:avLst/>
          </a:prstGeom>
          <a:ln w="12700">
            <a:miter lim="400000"/>
          </a:ln>
        </p:spPr>
      </p:pic>
      <p:pic>
        <p:nvPicPr>
          <p:cNvPr id="273" name="Image" descr="Image"/>
          <p:cNvPicPr>
            <a:picLocks noChangeAspect="1"/>
          </p:cNvPicPr>
          <p:nvPr/>
        </p:nvPicPr>
        <p:blipFill>
          <a:blip r:embed="rId4"/>
          <a:stretch>
            <a:fillRect/>
          </a:stretch>
        </p:blipFill>
        <p:spPr>
          <a:xfrm>
            <a:off x="8569899" y="2491388"/>
            <a:ext cx="2844801" cy="1231901"/>
          </a:xfrm>
          <a:prstGeom prst="rect">
            <a:avLst/>
          </a:prstGeom>
          <a:ln w="12700">
            <a:miter lim="400000"/>
          </a:ln>
        </p:spPr>
      </p:pic>
      <p:pic>
        <p:nvPicPr>
          <p:cNvPr id="274" name="Image" descr="Image"/>
          <p:cNvPicPr>
            <a:picLocks noChangeAspect="1"/>
          </p:cNvPicPr>
          <p:nvPr/>
        </p:nvPicPr>
        <p:blipFill>
          <a:blip r:embed="rId5"/>
          <a:stretch>
            <a:fillRect/>
          </a:stretch>
        </p:blipFill>
        <p:spPr>
          <a:xfrm>
            <a:off x="5336840" y="4361135"/>
            <a:ext cx="2844801" cy="1219201"/>
          </a:xfrm>
          <a:prstGeom prst="rect">
            <a:avLst/>
          </a:prstGeom>
          <a:ln w="12700">
            <a:miter lim="400000"/>
          </a:ln>
        </p:spPr>
      </p:pic>
      <p:pic>
        <p:nvPicPr>
          <p:cNvPr id="275" name="Image" descr="Image"/>
          <p:cNvPicPr>
            <a:picLocks noChangeAspect="1"/>
          </p:cNvPicPr>
          <p:nvPr/>
        </p:nvPicPr>
        <p:blipFill>
          <a:blip r:embed="rId6"/>
          <a:stretch>
            <a:fillRect/>
          </a:stretch>
        </p:blipFill>
        <p:spPr>
          <a:xfrm>
            <a:off x="8271867" y="4527084"/>
            <a:ext cx="3440865" cy="1171812"/>
          </a:xfrm>
          <a:prstGeom prst="rect">
            <a:avLst/>
          </a:prstGeom>
          <a:ln w="12700">
            <a:miter lim="400000"/>
          </a:ln>
        </p:spPr>
      </p:pic>
      <p:pic>
        <p:nvPicPr>
          <p:cNvPr id="276" name="Image" descr="Image"/>
          <p:cNvPicPr>
            <a:picLocks noChangeAspect="1"/>
          </p:cNvPicPr>
          <p:nvPr/>
        </p:nvPicPr>
        <p:blipFill>
          <a:blip r:embed="rId7"/>
          <a:stretch>
            <a:fillRect/>
          </a:stretch>
        </p:blipFill>
        <p:spPr>
          <a:xfrm>
            <a:off x="1292068" y="4763739"/>
            <a:ext cx="3175001" cy="698501"/>
          </a:xfrm>
          <a:prstGeom prst="rect">
            <a:avLst/>
          </a:prstGeom>
          <a:ln w="12700">
            <a:miter lim="400000"/>
          </a:ln>
        </p:spPr>
      </p:pic>
      <p:pic>
        <p:nvPicPr>
          <p:cNvPr id="277" name="Image" descr="Image"/>
          <p:cNvPicPr>
            <a:picLocks noChangeAspect="1"/>
          </p:cNvPicPr>
          <p:nvPr/>
        </p:nvPicPr>
        <p:blipFill>
          <a:blip r:embed="rId8"/>
          <a:stretch>
            <a:fillRect/>
          </a:stretch>
        </p:blipFill>
        <p:spPr>
          <a:xfrm>
            <a:off x="5436315" y="6244756"/>
            <a:ext cx="1270001" cy="1358901"/>
          </a:xfrm>
          <a:prstGeom prst="rect">
            <a:avLst/>
          </a:prstGeom>
          <a:ln w="12700">
            <a:miter lim="400000"/>
          </a:ln>
        </p:spPr>
      </p:pic>
      <p:pic>
        <p:nvPicPr>
          <p:cNvPr id="278" name="Image" descr="Image"/>
          <p:cNvPicPr>
            <a:picLocks noChangeAspect="1"/>
          </p:cNvPicPr>
          <p:nvPr/>
        </p:nvPicPr>
        <p:blipFill>
          <a:blip r:embed="rId9"/>
          <a:stretch>
            <a:fillRect/>
          </a:stretch>
        </p:blipFill>
        <p:spPr>
          <a:xfrm>
            <a:off x="1457168" y="5963578"/>
            <a:ext cx="2844801" cy="1219201"/>
          </a:xfrm>
          <a:prstGeom prst="rect">
            <a:avLst/>
          </a:prstGeom>
          <a:ln w="12700">
            <a:miter lim="400000"/>
          </a:ln>
        </p:spPr>
      </p:pic>
      <p:pic>
        <p:nvPicPr>
          <p:cNvPr id="279" name="Image" descr="Image"/>
          <p:cNvPicPr>
            <a:picLocks noChangeAspect="1"/>
          </p:cNvPicPr>
          <p:nvPr/>
        </p:nvPicPr>
        <p:blipFill>
          <a:blip r:embed="rId10"/>
          <a:stretch>
            <a:fillRect/>
          </a:stretch>
        </p:blipFill>
        <p:spPr>
          <a:xfrm>
            <a:off x="8569899" y="5963578"/>
            <a:ext cx="2844801" cy="1219201"/>
          </a:xfrm>
          <a:prstGeom prst="rect">
            <a:avLst/>
          </a:prstGeom>
          <a:ln w="12700">
            <a:miter lim="400000"/>
          </a:ln>
        </p:spPr>
      </p:pic>
      <p:pic>
        <p:nvPicPr>
          <p:cNvPr id="280" name="Image" descr="Image"/>
          <p:cNvPicPr>
            <a:picLocks noChangeAspect="1"/>
          </p:cNvPicPr>
          <p:nvPr/>
        </p:nvPicPr>
        <p:blipFill>
          <a:blip r:embed="rId11"/>
          <a:stretch>
            <a:fillRect/>
          </a:stretch>
        </p:blipFill>
        <p:spPr>
          <a:xfrm>
            <a:off x="1423051" y="8277146"/>
            <a:ext cx="2913034" cy="568306"/>
          </a:xfrm>
          <a:prstGeom prst="rect">
            <a:avLst/>
          </a:prstGeom>
          <a:ln w="12700">
            <a:miter lim="400000"/>
          </a:ln>
        </p:spPr>
      </p:pic>
      <p:pic>
        <p:nvPicPr>
          <p:cNvPr id="281" name="Image" descr="Image"/>
          <p:cNvPicPr>
            <a:picLocks noChangeAspect="1"/>
          </p:cNvPicPr>
          <p:nvPr/>
        </p:nvPicPr>
        <p:blipFill>
          <a:blip r:embed="rId12"/>
          <a:stretch>
            <a:fillRect/>
          </a:stretch>
        </p:blipFill>
        <p:spPr>
          <a:xfrm>
            <a:off x="8536698" y="7455140"/>
            <a:ext cx="2662236" cy="221231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Why do we do applied research?"/>
          <p:cNvSpPr txBox="1">
            <a:spLocks noGrp="1"/>
          </p:cNvSpPr>
          <p:nvPr>
            <p:ph type="title"/>
          </p:nvPr>
        </p:nvSpPr>
        <p:spPr>
          <a:prstGeom prst="rect">
            <a:avLst/>
          </a:prstGeom>
        </p:spPr>
        <p:txBody>
          <a:bodyPr/>
          <a:lstStyle/>
          <a:p>
            <a:r>
              <a:t>Why do we do applied research?</a:t>
            </a:r>
          </a:p>
        </p:txBody>
      </p:sp>
      <p:pic>
        <p:nvPicPr>
          <p:cNvPr id="284" name="Image" descr="Image"/>
          <p:cNvPicPr>
            <a:picLocks noChangeAspect="1"/>
          </p:cNvPicPr>
          <p:nvPr/>
        </p:nvPicPr>
        <p:blipFill>
          <a:blip r:embed="rId2"/>
          <a:stretch>
            <a:fillRect/>
          </a:stretch>
        </p:blipFill>
        <p:spPr>
          <a:xfrm>
            <a:off x="7691856" y="6150238"/>
            <a:ext cx="4092240" cy="2867121"/>
          </a:xfrm>
          <a:prstGeom prst="rect">
            <a:avLst/>
          </a:prstGeom>
          <a:ln w="12700">
            <a:miter lim="400000"/>
          </a:ln>
        </p:spPr>
      </p:pic>
      <p:pic>
        <p:nvPicPr>
          <p:cNvPr id="285" name="Image" descr="Image"/>
          <p:cNvPicPr>
            <a:picLocks noChangeAspect="1"/>
          </p:cNvPicPr>
          <p:nvPr/>
        </p:nvPicPr>
        <p:blipFill>
          <a:blip r:embed="rId3"/>
          <a:stretch>
            <a:fillRect/>
          </a:stretch>
        </p:blipFill>
        <p:spPr>
          <a:xfrm>
            <a:off x="1054764" y="6150238"/>
            <a:ext cx="3991197" cy="2069511"/>
          </a:xfrm>
          <a:prstGeom prst="rect">
            <a:avLst/>
          </a:prstGeom>
          <a:ln w="12700">
            <a:miter lim="400000"/>
          </a:ln>
        </p:spPr>
      </p:pic>
      <p:pic>
        <p:nvPicPr>
          <p:cNvPr id="286" name="Image" descr="Image"/>
          <p:cNvPicPr>
            <a:picLocks noChangeAspect="1"/>
          </p:cNvPicPr>
          <p:nvPr/>
        </p:nvPicPr>
        <p:blipFill>
          <a:blip r:embed="rId4"/>
          <a:stretch>
            <a:fillRect/>
          </a:stretch>
        </p:blipFill>
        <p:spPr>
          <a:xfrm>
            <a:off x="4271331" y="2490723"/>
            <a:ext cx="3927985" cy="2896889"/>
          </a:xfrm>
          <a:prstGeom prst="rect">
            <a:avLst/>
          </a:prstGeom>
          <a:ln w="12700">
            <a:miter lim="400000"/>
          </a:ln>
        </p:spPr>
      </p:pic>
      <p:pic>
        <p:nvPicPr>
          <p:cNvPr id="290" name="Connection Line" descr="Connection Line"/>
          <p:cNvPicPr>
            <a:picLocks/>
          </p:cNvPicPr>
          <p:nvPr/>
        </p:nvPicPr>
        <p:blipFill>
          <a:blip r:embed="rId5"/>
          <a:stretch>
            <a:fillRect/>
          </a:stretch>
        </p:blipFill>
        <p:spPr>
          <a:xfrm>
            <a:off x="1713027" y="3441184"/>
            <a:ext cx="2353617" cy="2356079"/>
          </a:xfrm>
          <a:prstGeom prst="rect">
            <a:avLst/>
          </a:prstGeom>
        </p:spPr>
      </p:pic>
      <p:pic>
        <p:nvPicPr>
          <p:cNvPr id="292" name="Connection Line" descr="Connection Line"/>
          <p:cNvPicPr>
            <a:picLocks/>
          </p:cNvPicPr>
          <p:nvPr/>
        </p:nvPicPr>
        <p:blipFill>
          <a:blip r:embed="rId6"/>
          <a:stretch>
            <a:fillRect/>
          </a:stretch>
        </p:blipFill>
        <p:spPr>
          <a:xfrm>
            <a:off x="8611606" y="2756414"/>
            <a:ext cx="2130456" cy="3137097"/>
          </a:xfrm>
          <a:prstGeom prst="rect">
            <a:avLst/>
          </a:prstGeom>
        </p:spPr>
      </p:pic>
      <p:pic>
        <p:nvPicPr>
          <p:cNvPr id="294" name="Connection Line" descr="Connection Line"/>
          <p:cNvPicPr>
            <a:picLocks/>
          </p:cNvPicPr>
          <p:nvPr/>
        </p:nvPicPr>
        <p:blipFill>
          <a:blip r:embed="rId7"/>
          <a:stretch>
            <a:fillRect/>
          </a:stretch>
        </p:blipFill>
        <p:spPr>
          <a:xfrm>
            <a:off x="2913882" y="8515764"/>
            <a:ext cx="4453174" cy="92080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j-lt"/>
            <a:ea typeface="+mj-ea"/>
            <a:cs typeface="+mj-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539</TotalTime>
  <Words>2386</Words>
  <Application>Microsoft Office PowerPoint</Application>
  <PresentationFormat>Custom</PresentationFormat>
  <Paragraphs>307</Paragraphs>
  <Slides>55</Slides>
  <Notes>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Consolas</vt:lpstr>
      <vt:lpstr>Helvetica</vt:lpstr>
      <vt:lpstr>Helvetica Light</vt:lpstr>
      <vt:lpstr>Helvetica Neue</vt:lpstr>
      <vt:lpstr>Helvetica Neue Light</vt:lpstr>
      <vt:lpstr>Lucida Grande</vt:lpstr>
      <vt:lpstr>White</vt:lpstr>
      <vt:lpstr>Welcome to RES 2021 RES, Lecture 00</vt:lpstr>
      <vt:lpstr>Agenda</vt:lpstr>
      <vt:lpstr>Background</vt:lpstr>
      <vt:lpstr>Personal background (Olivier Liechti)</vt:lpstr>
      <vt:lpstr>Personal background (J. Ehrensberger)</vt:lpstr>
      <vt:lpstr>Personal background</vt:lpstr>
      <vt:lpstr>R&amp;D at HEIG-VD</vt:lpstr>
      <vt:lpstr>Startups</vt:lpstr>
      <vt:lpstr>Why do we do applied research?</vt:lpstr>
      <vt:lpstr>There are plenty of opportunities!</vt:lpstr>
      <vt:lpstr>Course Objectives</vt:lpstr>
      <vt:lpstr>PowerPoint Presentation</vt:lpstr>
      <vt:lpstr>PowerPoint Presentation</vt:lpstr>
      <vt:lpstr>High-level planning</vt:lpstr>
      <vt:lpstr>GAPS: plan d’études</vt:lpstr>
      <vt:lpstr>GAPS: plan d’études</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Telegram etiquette</vt:lpstr>
      <vt:lpstr>To do during lab session</vt:lpstr>
      <vt:lpstr>Tools</vt:lpstr>
      <vt:lpstr>Git &amp; GitHub</vt:lpstr>
      <vt:lpstr>Using Git locally</vt:lpstr>
      <vt:lpstr>Using Git locally</vt:lpstr>
      <vt:lpstr>To better understand Git</vt:lpstr>
      <vt:lpstr>GitHub Setup</vt:lpstr>
      <vt:lpstr>Validate your setup</vt:lpstr>
      <vt:lpstr>PowerPoint Presentation</vt:lpstr>
      <vt:lpstr>Forks &amp; Clones</vt:lpstr>
      <vt:lpstr>Fork des repos des labos</vt:lpstr>
      <vt:lpstr>Forking My Repo on GitHub</vt:lpstr>
      <vt:lpstr>Forking My Repo on GitHub</vt:lpstr>
      <vt:lpstr>How Do Will You Get My Updates?</vt:lpstr>
      <vt:lpstr>Using Git locally</vt:lpstr>
      <vt:lpstr>The Git Object Model</vt:lpstr>
      <vt:lpstr>The Git history is a DAG structure</vt:lpstr>
      <vt:lpstr>PowerPoint Presentation</vt:lpstr>
      <vt:lpstr>Git branches are only pointers</vt:lpstr>
      <vt:lpstr>Git &amp; Remote Repositories</vt:lpstr>
      <vt:lpstr>Lab Introduction</vt:lpstr>
      <vt:lpstr>YouTube playlist </vt:lpstr>
      <vt:lpstr>Important points</vt:lpstr>
      <vt:lpstr>The Chill Protocol</vt:lpstr>
      <vt:lpstr>The Chill Protocol</vt:lpstr>
      <vt:lpstr>The Chill Protocol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RES 2021 RES, Lecture 00</dc:title>
  <cp:lastModifiedBy>Juergen Ehrensberger</cp:lastModifiedBy>
  <cp:revision>41</cp:revision>
  <dcterms:modified xsi:type="dcterms:W3CDTF">2021-03-02T18:48:14Z</dcterms:modified>
</cp:coreProperties>
</file>